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6" r:id="rId1"/>
  </p:sldMasterIdLst>
  <p:notesMasterIdLst>
    <p:notesMasterId r:id="rId36"/>
  </p:notesMasterIdLst>
  <p:handoutMasterIdLst>
    <p:handoutMasterId r:id="rId37"/>
  </p:handoutMasterIdLst>
  <p:sldIdLst>
    <p:sldId id="256" r:id="rId2"/>
    <p:sldId id="305" r:id="rId3"/>
    <p:sldId id="329" r:id="rId4"/>
    <p:sldId id="336" r:id="rId5"/>
    <p:sldId id="337" r:id="rId6"/>
    <p:sldId id="262" r:id="rId7"/>
    <p:sldId id="330" r:id="rId8"/>
    <p:sldId id="317" r:id="rId9"/>
    <p:sldId id="263" r:id="rId10"/>
    <p:sldId id="338" r:id="rId11"/>
    <p:sldId id="331" r:id="rId12"/>
    <p:sldId id="332" r:id="rId13"/>
    <p:sldId id="333" r:id="rId14"/>
    <p:sldId id="334" r:id="rId15"/>
    <p:sldId id="335" r:id="rId16"/>
    <p:sldId id="319" r:id="rId17"/>
    <p:sldId id="323" r:id="rId18"/>
    <p:sldId id="321" r:id="rId19"/>
    <p:sldId id="264" r:id="rId20"/>
    <p:sldId id="265" r:id="rId21"/>
    <p:sldId id="266" r:id="rId22"/>
    <p:sldId id="267" r:id="rId23"/>
    <p:sldId id="326" r:id="rId24"/>
    <p:sldId id="327" r:id="rId25"/>
    <p:sldId id="328" r:id="rId26"/>
    <p:sldId id="279" r:id="rId27"/>
    <p:sldId id="325" r:id="rId28"/>
    <p:sldId id="324" r:id="rId29"/>
    <p:sldId id="276" r:id="rId30"/>
    <p:sldId id="271" r:id="rId31"/>
    <p:sldId id="272" r:id="rId32"/>
    <p:sldId id="339" r:id="rId33"/>
    <p:sldId id="309" r:id="rId34"/>
    <p:sldId id="275" r:id="rId35"/>
  </p:sldIdLst>
  <p:sldSz cx="9144000" cy="6858000" type="screen4x3"/>
  <p:notesSz cx="7315200" cy="9601200"/>
  <p:defaultTextStyle>
    <a:defPPr>
      <a:defRPr lang="en-CA"/>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57DB3"/>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57" autoAdjust="0"/>
    <p:restoredTop sz="86379" autoAdjust="0"/>
  </p:normalViewPr>
  <p:slideViewPr>
    <p:cSldViewPr>
      <p:cViewPr varScale="1">
        <p:scale>
          <a:sx n="72" d="100"/>
          <a:sy n="72" d="100"/>
        </p:scale>
        <p:origin x="-269"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30"/>
    </p:cViewPr>
  </p:sorterViewPr>
  <p:notesViewPr>
    <p:cSldViewPr>
      <p:cViewPr varScale="1">
        <p:scale>
          <a:sx n="52" d="100"/>
          <a:sy n="52" d="100"/>
        </p:scale>
        <p:origin x="-2670" y="-84"/>
      </p:cViewPr>
      <p:guideLst>
        <p:guide orient="horz" pos="3024"/>
        <p:guide pos="230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1" hangingPunct="1">
              <a:defRPr sz="1300">
                <a:latin typeface="Times New Roman" pitchFamily="18" charset="0"/>
              </a:defRPr>
            </a:lvl1pPr>
          </a:lstStyle>
          <a:p>
            <a:pPr>
              <a:defRPr/>
            </a:pPr>
            <a:endParaRPr lang="en-CA" dirty="0"/>
          </a:p>
        </p:txBody>
      </p:sp>
      <p:sp>
        <p:nvSpPr>
          <p:cNvPr id="97283" name="Rectangle 3"/>
          <p:cNvSpPr>
            <a:spLocks noGrp="1" noChangeArrowheads="1"/>
          </p:cNvSpPr>
          <p:nvPr>
            <p:ph type="dt" sz="quarter" idx="1"/>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1" hangingPunct="1">
              <a:defRPr sz="1300">
                <a:latin typeface="Times New Roman" pitchFamily="18" charset="0"/>
              </a:defRPr>
            </a:lvl1pPr>
          </a:lstStyle>
          <a:p>
            <a:pPr>
              <a:defRPr/>
            </a:pPr>
            <a:endParaRPr lang="en-CA" dirty="0"/>
          </a:p>
        </p:txBody>
      </p:sp>
      <p:sp>
        <p:nvSpPr>
          <p:cNvPr id="97284" name="Rectangle 4"/>
          <p:cNvSpPr>
            <a:spLocks noGrp="1" noChangeArrowheads="1"/>
          </p:cNvSpPr>
          <p:nvPr>
            <p:ph type="ftr" sz="quarter" idx="2"/>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1" hangingPunct="1">
              <a:defRPr sz="1300">
                <a:latin typeface="Times New Roman" pitchFamily="18" charset="0"/>
              </a:defRPr>
            </a:lvl1pPr>
          </a:lstStyle>
          <a:p>
            <a:pPr>
              <a:defRPr/>
            </a:pPr>
            <a:endParaRPr lang="en-CA" dirty="0"/>
          </a:p>
        </p:txBody>
      </p:sp>
      <p:sp>
        <p:nvSpPr>
          <p:cNvPr id="97285" name="Rectangle 5"/>
          <p:cNvSpPr>
            <a:spLocks noGrp="1" noChangeArrowheads="1"/>
          </p:cNvSpPr>
          <p:nvPr>
            <p:ph type="sldNum" sz="quarter" idx="3"/>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1" hangingPunct="1">
              <a:defRPr sz="1300">
                <a:latin typeface="Times New Roman" pitchFamily="18" charset="0"/>
              </a:defRPr>
            </a:lvl1pPr>
          </a:lstStyle>
          <a:p>
            <a:pPr>
              <a:defRPr/>
            </a:pPr>
            <a:fld id="{116F4C08-FE06-4F2B-B3FA-7154D5133B39}" type="slidenum">
              <a:rPr lang="en-CA"/>
              <a:pPr>
                <a:defRPr/>
              </a:pPr>
              <a:t>‹#›</a:t>
            </a:fld>
            <a:endParaRPr lang="en-CA" dirty="0"/>
          </a:p>
        </p:txBody>
      </p:sp>
    </p:spTree>
    <p:extLst>
      <p:ext uri="{BB962C8B-B14F-4D97-AF65-F5344CB8AC3E}">
        <p14:creationId xmlns:p14="http://schemas.microsoft.com/office/powerpoint/2010/main" val="4036245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1" hangingPunct="1">
              <a:defRPr sz="1300">
                <a:latin typeface="Times New Roman" pitchFamily="18" charset="0"/>
              </a:defRPr>
            </a:lvl1pPr>
          </a:lstStyle>
          <a:p>
            <a:pPr>
              <a:defRPr/>
            </a:pPr>
            <a:endParaRPr lang="en-CA" dirty="0"/>
          </a:p>
        </p:txBody>
      </p:sp>
      <p:sp>
        <p:nvSpPr>
          <p:cNvPr id="48131" name="Rectangle 3"/>
          <p:cNvSpPr>
            <a:spLocks noGrp="1" noChangeArrowheads="1"/>
          </p:cNvSpPr>
          <p:nvPr>
            <p:ph type="dt" idx="1"/>
          </p:nvPr>
        </p:nvSpPr>
        <p:spPr bwMode="auto">
          <a:xfrm>
            <a:off x="414528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1" hangingPunct="1">
              <a:defRPr sz="1300">
                <a:latin typeface="Times New Roman" pitchFamily="18" charset="0"/>
              </a:defRPr>
            </a:lvl1pPr>
          </a:lstStyle>
          <a:p>
            <a:pPr>
              <a:defRPr/>
            </a:pPr>
            <a:endParaRPr lang="en-CA" dirty="0"/>
          </a:p>
        </p:txBody>
      </p:sp>
      <p:sp>
        <p:nvSpPr>
          <p:cNvPr id="4506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48133" name="Rectangle 5"/>
          <p:cNvSpPr>
            <a:spLocks noGrp="1" noChangeArrowheads="1"/>
          </p:cNvSpPr>
          <p:nvPr>
            <p:ph type="body" sz="quarter" idx="3"/>
          </p:nvPr>
        </p:nvSpPr>
        <p:spPr bwMode="auto">
          <a:xfrm>
            <a:off x="975360" y="4560570"/>
            <a:ext cx="536448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CA" noProof="0" smtClean="0"/>
              <a:t>Click to edit Master text styles</a:t>
            </a:r>
          </a:p>
          <a:p>
            <a:pPr lvl="1"/>
            <a:r>
              <a:rPr lang="en-CA" noProof="0" smtClean="0"/>
              <a:t>Second level</a:t>
            </a:r>
          </a:p>
          <a:p>
            <a:pPr lvl="2"/>
            <a:r>
              <a:rPr lang="en-CA" noProof="0" smtClean="0"/>
              <a:t>Third level</a:t>
            </a:r>
          </a:p>
          <a:p>
            <a:pPr lvl="3"/>
            <a:r>
              <a:rPr lang="en-CA" noProof="0" smtClean="0"/>
              <a:t>Fourth level</a:t>
            </a:r>
          </a:p>
          <a:p>
            <a:pPr lvl="4"/>
            <a:r>
              <a:rPr lang="en-CA" noProof="0" smtClean="0"/>
              <a:t>Fifth level</a:t>
            </a:r>
          </a:p>
        </p:txBody>
      </p:sp>
      <p:sp>
        <p:nvSpPr>
          <p:cNvPr id="48134" name="Rectangle 6"/>
          <p:cNvSpPr>
            <a:spLocks noGrp="1" noChangeArrowheads="1"/>
          </p:cNvSpPr>
          <p:nvPr>
            <p:ph type="ftr" sz="quarter" idx="4"/>
          </p:nvPr>
        </p:nvSpPr>
        <p:spPr bwMode="auto">
          <a:xfrm>
            <a:off x="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1" hangingPunct="1">
              <a:defRPr sz="1300">
                <a:latin typeface="Times New Roman" pitchFamily="18" charset="0"/>
              </a:defRPr>
            </a:lvl1pPr>
          </a:lstStyle>
          <a:p>
            <a:pPr>
              <a:defRPr/>
            </a:pPr>
            <a:endParaRPr lang="en-CA" dirty="0"/>
          </a:p>
        </p:txBody>
      </p:sp>
      <p:sp>
        <p:nvSpPr>
          <p:cNvPr id="48135" name="Rectangle 7"/>
          <p:cNvSpPr>
            <a:spLocks noGrp="1" noChangeArrowheads="1"/>
          </p:cNvSpPr>
          <p:nvPr>
            <p:ph type="sldNum" sz="quarter" idx="5"/>
          </p:nvPr>
        </p:nvSpPr>
        <p:spPr bwMode="auto">
          <a:xfrm>
            <a:off x="4145280" y="9121140"/>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1" hangingPunct="1">
              <a:defRPr sz="1300">
                <a:latin typeface="Times New Roman" pitchFamily="18" charset="0"/>
              </a:defRPr>
            </a:lvl1pPr>
          </a:lstStyle>
          <a:p>
            <a:pPr>
              <a:defRPr/>
            </a:pPr>
            <a:fld id="{3F9CFED9-2345-443B-B256-E108D76E56AB}" type="slidenum">
              <a:rPr lang="en-CA"/>
              <a:pPr>
                <a:defRPr/>
              </a:pPr>
              <a:t>‹#›</a:t>
            </a:fld>
            <a:endParaRPr lang="en-CA" dirty="0"/>
          </a:p>
        </p:txBody>
      </p:sp>
    </p:spTree>
    <p:extLst>
      <p:ext uri="{BB962C8B-B14F-4D97-AF65-F5344CB8AC3E}">
        <p14:creationId xmlns:p14="http://schemas.microsoft.com/office/powerpoint/2010/main" val="16610630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4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kumimoji="1" sz="14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kumimoji="1" sz="14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kumimoji="1" sz="14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kumimoji="1" sz="14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r>
              <a:rPr lang="en-CA" dirty="0" smtClean="0"/>
              <a:t>Curriculum arises / shaped by the world in which it exists.</a:t>
            </a:r>
          </a:p>
          <a:p>
            <a:endParaRPr lang="en-CA" dirty="0" smtClean="0"/>
          </a:p>
          <a:p>
            <a:r>
              <a:rPr lang="en-CA" dirty="0" smtClean="0"/>
              <a:t>Think about changes you have notices over your learning experiences, your parents and grandparents and their accounts.</a:t>
            </a:r>
          </a:p>
        </p:txBody>
      </p:sp>
      <p:sp>
        <p:nvSpPr>
          <p:cNvPr id="46084" name="Slide Number Placeholder 3"/>
          <p:cNvSpPr>
            <a:spLocks noGrp="1"/>
          </p:cNvSpPr>
          <p:nvPr>
            <p:ph type="sldNum" sz="quarter" idx="5"/>
          </p:nvPr>
        </p:nvSpPr>
        <p:spPr>
          <a:noFill/>
        </p:spPr>
        <p:txBody>
          <a:bodyPr/>
          <a:lstStyle/>
          <a:p>
            <a:fld id="{EF9CAD84-5BCE-4541-82A7-2C091A885AF0}" type="slidenum">
              <a:rPr lang="en-CA" smtClean="0"/>
              <a:pPr/>
              <a:t>1</a:t>
            </a:fld>
            <a:endParaRPr lang="en-CA"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3F9CFED9-2345-443B-B256-E108D76E56AB}" type="slidenum">
              <a:rPr lang="en-CA" smtClean="0"/>
              <a:pPr>
                <a:defRPr/>
              </a:pPr>
              <a:t>10</a:t>
            </a:fld>
            <a:endParaRPr lang="en-CA" dirty="0"/>
          </a:p>
        </p:txBody>
      </p:sp>
    </p:spTree>
    <p:extLst>
      <p:ext uri="{BB962C8B-B14F-4D97-AF65-F5344CB8AC3E}">
        <p14:creationId xmlns:p14="http://schemas.microsoft.com/office/powerpoint/2010/main" val="24830199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3F9CFED9-2345-443B-B256-E108D76E56AB}" type="slidenum">
              <a:rPr lang="en-CA" smtClean="0"/>
              <a:pPr>
                <a:defRPr/>
              </a:pPr>
              <a:t>11</a:t>
            </a:fld>
            <a:endParaRPr lang="en-CA" dirty="0"/>
          </a:p>
        </p:txBody>
      </p:sp>
    </p:spTree>
    <p:extLst>
      <p:ext uri="{BB962C8B-B14F-4D97-AF65-F5344CB8AC3E}">
        <p14:creationId xmlns:p14="http://schemas.microsoft.com/office/powerpoint/2010/main" val="3525058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3F9CFED9-2345-443B-B256-E108D76E56AB}" type="slidenum">
              <a:rPr lang="en-CA" smtClean="0"/>
              <a:pPr>
                <a:defRPr/>
              </a:pPr>
              <a:t>12</a:t>
            </a:fld>
            <a:endParaRPr lang="en-CA" dirty="0"/>
          </a:p>
        </p:txBody>
      </p:sp>
    </p:spTree>
    <p:extLst>
      <p:ext uri="{BB962C8B-B14F-4D97-AF65-F5344CB8AC3E}">
        <p14:creationId xmlns:p14="http://schemas.microsoft.com/office/powerpoint/2010/main" val="3669923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3F9CFED9-2345-443B-B256-E108D76E56AB}" type="slidenum">
              <a:rPr lang="en-CA" smtClean="0"/>
              <a:pPr>
                <a:defRPr/>
              </a:pPr>
              <a:t>13</a:t>
            </a:fld>
            <a:endParaRPr lang="en-CA" dirty="0"/>
          </a:p>
        </p:txBody>
      </p:sp>
    </p:spTree>
    <p:extLst>
      <p:ext uri="{BB962C8B-B14F-4D97-AF65-F5344CB8AC3E}">
        <p14:creationId xmlns:p14="http://schemas.microsoft.com/office/powerpoint/2010/main" val="1217288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3F9CFED9-2345-443B-B256-E108D76E56AB}" type="slidenum">
              <a:rPr lang="en-CA" smtClean="0"/>
              <a:pPr>
                <a:defRPr/>
              </a:pPr>
              <a:t>14</a:t>
            </a:fld>
            <a:endParaRPr lang="en-CA" dirty="0"/>
          </a:p>
        </p:txBody>
      </p:sp>
    </p:spTree>
    <p:extLst>
      <p:ext uri="{BB962C8B-B14F-4D97-AF65-F5344CB8AC3E}">
        <p14:creationId xmlns:p14="http://schemas.microsoft.com/office/powerpoint/2010/main" val="2123731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3F9CFED9-2345-443B-B256-E108D76E56AB}" type="slidenum">
              <a:rPr lang="en-CA" smtClean="0"/>
              <a:pPr>
                <a:defRPr/>
              </a:pPr>
              <a:t>15</a:t>
            </a:fld>
            <a:endParaRPr lang="en-CA" dirty="0"/>
          </a:p>
        </p:txBody>
      </p:sp>
    </p:spTree>
    <p:extLst>
      <p:ext uri="{BB962C8B-B14F-4D97-AF65-F5344CB8AC3E}">
        <p14:creationId xmlns:p14="http://schemas.microsoft.com/office/powerpoint/2010/main" val="4209067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3F9CFED9-2345-443B-B256-E108D76E56AB}" type="slidenum">
              <a:rPr lang="en-CA" smtClean="0"/>
              <a:pPr>
                <a:defRPr/>
              </a:pPr>
              <a:t>16</a:t>
            </a:fld>
            <a:endParaRPr lang="en-CA" dirty="0"/>
          </a:p>
        </p:txBody>
      </p:sp>
    </p:spTree>
    <p:extLst>
      <p:ext uri="{BB962C8B-B14F-4D97-AF65-F5344CB8AC3E}">
        <p14:creationId xmlns:p14="http://schemas.microsoft.com/office/powerpoint/2010/main" val="12668275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3F9CFED9-2345-443B-B256-E108D76E56AB}" type="slidenum">
              <a:rPr lang="en-CA" smtClean="0"/>
              <a:pPr>
                <a:defRPr/>
              </a:pPr>
              <a:t>17</a:t>
            </a:fld>
            <a:endParaRPr lang="en-CA" dirty="0"/>
          </a:p>
        </p:txBody>
      </p:sp>
    </p:spTree>
    <p:extLst>
      <p:ext uri="{BB962C8B-B14F-4D97-AF65-F5344CB8AC3E}">
        <p14:creationId xmlns:p14="http://schemas.microsoft.com/office/powerpoint/2010/main" val="9931124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3F9CFED9-2345-443B-B256-E108D76E56AB}" type="slidenum">
              <a:rPr lang="en-CA" smtClean="0"/>
              <a:pPr>
                <a:defRPr/>
              </a:pPr>
              <a:t>18</a:t>
            </a:fld>
            <a:endParaRPr lang="en-CA" dirty="0"/>
          </a:p>
        </p:txBody>
      </p:sp>
    </p:spTree>
    <p:extLst>
      <p:ext uri="{BB962C8B-B14F-4D97-AF65-F5344CB8AC3E}">
        <p14:creationId xmlns:p14="http://schemas.microsoft.com/office/powerpoint/2010/main" val="19980595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D8E984AE-C27A-464C-A112-2BB54B5D1B4F}" type="slidenum">
              <a:rPr lang="en-CA" smtClean="0"/>
              <a:pPr/>
              <a:t>19</a:t>
            </a:fld>
            <a:endParaRPr lang="en-CA" dirty="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r>
              <a:rPr lang="en-US" dirty="0" smtClean="0"/>
              <a:t>Philosophical approaches influencing curriculum development</a:t>
            </a:r>
          </a:p>
          <a:p>
            <a:pPr>
              <a:buFontTx/>
              <a:buChar char="•"/>
            </a:pPr>
            <a:r>
              <a:rPr lang="en-US" dirty="0" smtClean="0"/>
              <a:t>All curriculum must be generated out of social situation and be founded on the capacities of the learner and the demands of the environment.</a:t>
            </a:r>
          </a:p>
          <a:p>
            <a:pPr>
              <a:buFontTx/>
              <a:buChar char="•"/>
            </a:pPr>
            <a:r>
              <a:rPr lang="en-US" dirty="0" smtClean="0"/>
              <a:t>Based on the experiences of the learner rather than the traditional organized disciplines.</a:t>
            </a:r>
          </a:p>
          <a:p>
            <a:endParaRPr lang="en-US" dirty="0" smtClean="0"/>
          </a:p>
          <a:p>
            <a:r>
              <a:rPr lang="en-US" dirty="0" smtClean="0"/>
              <a:t>Radical idea in 1916</a:t>
            </a:r>
            <a:endParaRPr lang="en-CA"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r>
              <a:rPr lang="en-CA" dirty="0" smtClean="0"/>
              <a:t>Johnson and Johnson – cooperative learning – cite references. How do you see this definition as different from other group work you’ve been involved in??</a:t>
            </a:r>
          </a:p>
          <a:p>
            <a:r>
              <a:rPr lang="en-CA" dirty="0" smtClean="0"/>
              <a:t>http://www.co-operation.org/pages/cl.html</a:t>
            </a:r>
          </a:p>
          <a:p>
            <a:endParaRPr lang="en-CA" dirty="0" smtClean="0"/>
          </a:p>
          <a:p>
            <a:r>
              <a:rPr lang="en-CA" dirty="0" smtClean="0"/>
              <a:t>Other sources/reasons for cooperative learning – learning happens to various depths – self and textbook, self and teacher, self and fellow learners. </a:t>
            </a:r>
          </a:p>
          <a:p>
            <a:endParaRPr lang="en-CA" dirty="0" smtClean="0"/>
          </a:p>
        </p:txBody>
      </p:sp>
      <p:sp>
        <p:nvSpPr>
          <p:cNvPr id="50180" name="Slide Number Placeholder 3"/>
          <p:cNvSpPr>
            <a:spLocks noGrp="1"/>
          </p:cNvSpPr>
          <p:nvPr>
            <p:ph type="sldNum" sz="quarter" idx="5"/>
          </p:nvPr>
        </p:nvSpPr>
        <p:spPr>
          <a:noFill/>
        </p:spPr>
        <p:txBody>
          <a:bodyPr/>
          <a:lstStyle/>
          <a:p>
            <a:fld id="{653068D7-FA86-4896-8FE3-7D1FE4DE07E3}" type="slidenum">
              <a:rPr lang="en-CA" smtClean="0"/>
              <a:pPr/>
              <a:t>2</a:t>
            </a:fld>
            <a:endParaRPr lang="en-CA"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ECB41F72-5E12-40AC-955E-696FED7823CF}" type="slidenum">
              <a:rPr lang="en-CA" smtClean="0"/>
              <a:pPr/>
              <a:t>20</a:t>
            </a:fld>
            <a:endParaRPr lang="en-CA" dirty="0"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r>
              <a:rPr lang="en-US" dirty="0" smtClean="0"/>
              <a:t>Dewey’s groundbreaking educational philosophy</a:t>
            </a:r>
          </a:p>
          <a:p>
            <a:r>
              <a:rPr lang="en-CA" dirty="0" smtClean="0">
                <a:latin typeface="Times"/>
              </a:rPr>
              <a:t>Dewey, J. </a:t>
            </a:r>
            <a:r>
              <a:rPr lang="en-CA" u="sng" dirty="0" smtClean="0">
                <a:latin typeface="Times"/>
              </a:rPr>
              <a:t>The Child and the Curriculum. </a:t>
            </a:r>
            <a:r>
              <a:rPr lang="en-CA" dirty="0" smtClean="0">
                <a:latin typeface="Times"/>
              </a:rPr>
              <a:t>Chicago: University of Chicago Press, 1902.</a:t>
            </a:r>
            <a:r>
              <a:rPr lang="en-CA" dirty="0" smtClean="0"/>
              <a:t> </a:t>
            </a:r>
            <a:endParaRPr lang="en-US" dirty="0" smtClean="0"/>
          </a:p>
          <a:p>
            <a:r>
              <a:rPr lang="en-CA" dirty="0" smtClean="0"/>
              <a:t>Dewey's naturalistic and interactional theory of culturally mediated human experience </a:t>
            </a:r>
            <a:r>
              <a:rPr lang="en-US" dirty="0" smtClean="0"/>
              <a:t>- </a:t>
            </a:r>
            <a:r>
              <a:rPr lang="en-CA" dirty="0" smtClean="0"/>
              <a:t>Dewey </a:t>
            </a:r>
            <a:r>
              <a:rPr lang="en-US" dirty="0" smtClean="0"/>
              <a:t>emphasizes</a:t>
            </a:r>
            <a:r>
              <a:rPr lang="en-CA" dirty="0" smtClean="0"/>
              <a:t> the concept of participation. </a:t>
            </a:r>
            <a:endParaRPr lang="en-US" dirty="0" smtClean="0"/>
          </a:p>
          <a:p>
            <a:r>
              <a:rPr lang="en-US" dirty="0" smtClean="0"/>
              <a:t>In Chicago in early 1900s</a:t>
            </a:r>
          </a:p>
          <a:p>
            <a:r>
              <a:rPr lang="en-CA" dirty="0" smtClean="0"/>
              <a:t>. Dewey uses growth instead of the more usual concept of 'development'. Dewey rejects any idea of passivity or receptivity on the part of the child: the child is a participant, not a spectator. The child is already active and need not be made so by the educator. In a general sense, education has only one goal: to make more education possible. </a:t>
            </a:r>
          </a:p>
          <a:p>
            <a:endParaRPr lang="en-CA" dirty="0" smtClean="0"/>
          </a:p>
          <a:p>
            <a:endParaRPr lang="en-CA"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fld id="{DEC76BFC-2AC9-4E39-A896-9FEC857705E1}" type="slidenum">
              <a:rPr lang="en-CA" smtClean="0"/>
              <a:pPr/>
              <a:t>21</a:t>
            </a:fld>
            <a:endParaRPr lang="en-CA" dirty="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r>
              <a:rPr lang="en-US" dirty="0" smtClean="0"/>
              <a:t>Similarity to Malcolm Knowles work in adult learning situations.  </a:t>
            </a:r>
            <a:endParaRPr lang="en-CA"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C687DC7D-071D-4519-9D16-7F6417DEBE0E}" type="slidenum">
              <a:rPr lang="en-CA" smtClean="0"/>
              <a:pPr/>
              <a:t>22</a:t>
            </a:fld>
            <a:endParaRPr lang="en-CA" dirty="0"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r>
              <a:rPr lang="en-US" sz="1700" dirty="0" smtClean="0"/>
              <a:t>A very different approach is taken by educators who see curriculum development not as one of values or philosophy, but as technical, a question of what means to use to achieve certain desirable ends and how to measure results so that improvements can be soundly based.  </a:t>
            </a:r>
          </a:p>
          <a:p>
            <a:r>
              <a:rPr lang="en-US" sz="1700" dirty="0" smtClean="0"/>
              <a:t>Using a systems approach, curriculum developers bring the methods of applied science to education.  The systems approach developed out of the work of Ralph Tyler , who stressed that education should be a purposeful activity, that schools need to define their goals, teach toward them and evaluate students’ progress to see whether they are being achieved (Tyler, 1949)</a:t>
            </a:r>
          </a:p>
          <a:p>
            <a:r>
              <a:rPr lang="en-US" sz="1700" dirty="0" smtClean="0"/>
              <a:t>Tyler’s approach was refined and elaborated into what has come to be called the “instructional system's” approach to course design.  Romiszowski (1984), one of the chief proponents described it as a three phase planning process of establishing precise objectives, planning study methods and testing them.   </a:t>
            </a:r>
          </a:p>
          <a:p>
            <a:r>
              <a:rPr lang="en-US" sz="1700" dirty="0" smtClean="0"/>
              <a:t>Classical Behaviour Modification Training Model:</a:t>
            </a:r>
          </a:p>
          <a:p>
            <a:pPr>
              <a:buFontTx/>
              <a:buChar char="•"/>
            </a:pPr>
            <a:r>
              <a:rPr lang="en-US" sz="1700" dirty="0" smtClean="0"/>
              <a:t>Need Assessment</a:t>
            </a:r>
          </a:p>
          <a:p>
            <a:pPr>
              <a:buFontTx/>
              <a:buChar char="•"/>
            </a:pPr>
            <a:r>
              <a:rPr lang="en-US" sz="1700" dirty="0" smtClean="0"/>
              <a:t>Learning Outcomes</a:t>
            </a:r>
          </a:p>
          <a:p>
            <a:pPr>
              <a:buFontTx/>
              <a:buChar char="•"/>
            </a:pPr>
            <a:r>
              <a:rPr lang="en-US" sz="1700" dirty="0" smtClean="0"/>
              <a:t>Program Design</a:t>
            </a:r>
          </a:p>
          <a:p>
            <a:pPr>
              <a:buFontTx/>
              <a:buChar char="•"/>
            </a:pPr>
            <a:r>
              <a:rPr lang="en-US" sz="1700" dirty="0" smtClean="0"/>
              <a:t>Program Delivery</a:t>
            </a:r>
          </a:p>
          <a:p>
            <a:pPr>
              <a:buFontTx/>
              <a:buChar char="•"/>
            </a:pPr>
            <a:r>
              <a:rPr lang="en-US" sz="1700" dirty="0" smtClean="0"/>
              <a:t>Evaluation of Teaching and Learning</a:t>
            </a:r>
          </a:p>
          <a:p>
            <a:endParaRPr lang="en-US" sz="1700" dirty="0" smtClean="0"/>
          </a:p>
          <a:p>
            <a:r>
              <a:rPr lang="en-US" sz="1700" dirty="0" smtClean="0"/>
              <a:t>Proponents of the systems approach often underestimate the impact of value and through this process may convey the curriculum is “value free” while in practice it may convey that values are not important.  I.e. ethical issues, client practitioner relations.</a:t>
            </a:r>
            <a:endParaRPr lang="en-CA" sz="1700"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3F9CFED9-2345-443B-B256-E108D76E56AB}" type="slidenum">
              <a:rPr lang="en-CA" smtClean="0"/>
              <a:pPr>
                <a:defRPr/>
              </a:pPr>
              <a:t>23</a:t>
            </a:fld>
            <a:endParaRPr lang="en-CA" dirty="0"/>
          </a:p>
        </p:txBody>
      </p:sp>
    </p:spTree>
    <p:extLst>
      <p:ext uri="{BB962C8B-B14F-4D97-AF65-F5344CB8AC3E}">
        <p14:creationId xmlns:p14="http://schemas.microsoft.com/office/powerpoint/2010/main" val="23530905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3F9CFED9-2345-443B-B256-E108D76E56AB}" type="slidenum">
              <a:rPr lang="en-CA" smtClean="0"/>
              <a:pPr>
                <a:defRPr/>
              </a:pPr>
              <a:t>24</a:t>
            </a:fld>
            <a:endParaRPr lang="en-CA" dirty="0"/>
          </a:p>
        </p:txBody>
      </p:sp>
    </p:spTree>
    <p:extLst>
      <p:ext uri="{BB962C8B-B14F-4D97-AF65-F5344CB8AC3E}">
        <p14:creationId xmlns:p14="http://schemas.microsoft.com/office/powerpoint/2010/main" val="39796492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3F9CFED9-2345-443B-B256-E108D76E56AB}" type="slidenum">
              <a:rPr lang="en-CA" smtClean="0"/>
              <a:pPr>
                <a:defRPr/>
              </a:pPr>
              <a:t>25</a:t>
            </a:fld>
            <a:endParaRPr lang="en-CA" dirty="0"/>
          </a:p>
        </p:txBody>
      </p:sp>
    </p:spTree>
    <p:extLst>
      <p:ext uri="{BB962C8B-B14F-4D97-AF65-F5344CB8AC3E}">
        <p14:creationId xmlns:p14="http://schemas.microsoft.com/office/powerpoint/2010/main" val="6120488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8EBCABE8-9F73-4CE5-B24C-B443707FED6E}" type="slidenum">
              <a:rPr lang="en-CA" smtClean="0"/>
              <a:pPr/>
              <a:t>26</a:t>
            </a:fld>
            <a:endParaRPr lang="en-CA" dirty="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r>
              <a:rPr lang="en-US" dirty="0" smtClean="0">
                <a:cs typeface="Times New Roman" pitchFamily="18" charset="0"/>
              </a:rPr>
              <a:t>Kaufman and English (1979) and Dewey (1939) emphasized the importance of determining learner needs prior to developing curriculum for that learner. </a:t>
            </a:r>
          </a:p>
          <a:p>
            <a:endParaRPr lang="en-US" dirty="0" smtClean="0">
              <a:cs typeface="Times New Roman" pitchFamily="18" charset="0"/>
            </a:endParaRPr>
          </a:p>
          <a:p>
            <a:r>
              <a:rPr lang="en-CA" dirty="0" smtClean="0">
                <a:latin typeface="Arial Unicode MS" pitchFamily="34" charset="-128"/>
                <a:cs typeface="Times New Roman" pitchFamily="18" charset="0"/>
              </a:rPr>
              <a:t>Wittich, Walter A. and Schuller, Charles F. (1979).</a:t>
            </a:r>
            <a:r>
              <a:rPr lang="en-CA" i="1" u="sng" dirty="0" smtClean="0">
                <a:latin typeface="Arial Unicode MS" pitchFamily="34" charset="-128"/>
                <a:cs typeface="Times New Roman" pitchFamily="18" charset="0"/>
              </a:rPr>
              <a:t>Instructional Technology: </a:t>
            </a:r>
            <a:r>
              <a:rPr lang="en-CA" u="sng" dirty="0" smtClean="0">
                <a:latin typeface="Arial Unicode MS" pitchFamily="34" charset="-128"/>
                <a:cs typeface="Times New Roman" pitchFamily="18" charset="0"/>
              </a:rPr>
              <a:t>Its Nature and Use</a:t>
            </a:r>
            <a:r>
              <a:rPr lang="en-CA" dirty="0" smtClean="0">
                <a:latin typeface="Arial Unicode MS" pitchFamily="34" charset="-128"/>
                <a:cs typeface="Times New Roman" pitchFamily="18" charset="0"/>
              </a:rPr>
              <a:t>. New York: Harper and Row. (another book:  audiovisual tools – their nature and use)</a:t>
            </a:r>
          </a:p>
          <a:p>
            <a:endParaRPr lang="en-US" dirty="0" smtClean="0">
              <a:cs typeface="Times New Roman" pitchFamily="18" charset="0"/>
            </a:endParaRPr>
          </a:p>
          <a:p>
            <a:r>
              <a:rPr lang="en-US" dirty="0" smtClean="0">
                <a:ea typeface="Arial Unicode MS" pitchFamily="34" charset="-128"/>
                <a:cs typeface="Arial Unicode MS" pitchFamily="34" charset="-128"/>
              </a:rPr>
              <a:t>Popham and Baker (1970) found that without specific training, very few teachers establish behavioral objectives that are tied closely to either instructional activity or evaluation methods. </a:t>
            </a:r>
          </a:p>
          <a:p>
            <a:r>
              <a:rPr lang="en-US" dirty="0" smtClean="0">
                <a:ea typeface="Arial Unicode MS" pitchFamily="34" charset="-128"/>
                <a:cs typeface="Arial Unicode MS" pitchFamily="34" charset="-128"/>
              </a:rPr>
              <a:t>Popham, J. W. &amp; Baker, E. L. (1970). Systematic Instruction. Englewood Cliffs, NJ: Prentice Hall. </a:t>
            </a:r>
          </a:p>
          <a:p>
            <a:endParaRPr lang="en-US" dirty="0" smtClean="0"/>
          </a:p>
          <a:p>
            <a:endParaRPr lang="en-CA" dirty="0" smtClean="0">
              <a:cs typeface="Times New Roman" pitchFamily="18" charset="0"/>
            </a:endParaRPr>
          </a:p>
          <a:p>
            <a:endParaRPr lang="en-CA"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3F9CFED9-2345-443B-B256-E108D76E56AB}" type="slidenum">
              <a:rPr lang="en-CA" smtClean="0"/>
              <a:pPr>
                <a:defRPr/>
              </a:pPr>
              <a:t>27</a:t>
            </a:fld>
            <a:endParaRPr lang="en-CA" dirty="0"/>
          </a:p>
        </p:txBody>
      </p:sp>
    </p:spTree>
    <p:extLst>
      <p:ext uri="{BB962C8B-B14F-4D97-AF65-F5344CB8AC3E}">
        <p14:creationId xmlns:p14="http://schemas.microsoft.com/office/powerpoint/2010/main" val="16118507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dirty="0" smtClean="0"/>
          </a:p>
        </p:txBody>
      </p:sp>
      <p:sp>
        <p:nvSpPr>
          <p:cNvPr id="60420" name="Slide Number Placeholder 3"/>
          <p:cNvSpPr>
            <a:spLocks noGrp="1"/>
          </p:cNvSpPr>
          <p:nvPr>
            <p:ph type="sldNum" sz="quarter" idx="5"/>
          </p:nvPr>
        </p:nvSpPr>
        <p:spPr>
          <a:noFill/>
        </p:spPr>
        <p:txBody>
          <a:bodyPr/>
          <a:lstStyle/>
          <a:p>
            <a:fld id="{37127311-D47C-4A29-8B3B-625422252A30}" type="slidenum">
              <a:rPr lang="en-CA" smtClean="0"/>
              <a:pPr/>
              <a:t>28</a:t>
            </a:fld>
            <a:endParaRPr lang="en-CA"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7283CF3A-5ED2-44E3-A125-CBE888A3B0E8}" type="slidenum">
              <a:rPr lang="en-CA" smtClean="0"/>
              <a:pPr/>
              <a:t>29</a:t>
            </a:fld>
            <a:endParaRPr lang="en-CA" dirty="0"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p:spPr>
        <p:txBody>
          <a:bodyPr/>
          <a:lstStyle/>
          <a:p>
            <a:r>
              <a:rPr lang="en-US" dirty="0" smtClean="0"/>
              <a:t>CURRICULUM ORIENTATION – SUBJECT CENTRED according to discipline</a:t>
            </a:r>
          </a:p>
          <a:p>
            <a:r>
              <a:rPr lang="en-US" dirty="0" smtClean="0"/>
              <a:t>Logical organization – based on chronology, causal, scale of operation, form of expression</a:t>
            </a:r>
          </a:p>
          <a:p>
            <a:r>
              <a:rPr lang="en-US" dirty="0" smtClean="0"/>
              <a:t>existing within the subject matter itself and the way the discipline is usually structured, rather than learner interests, the way people learn, or the way in which problems present themselves in real situations.  </a:t>
            </a:r>
          </a:p>
          <a:p>
            <a:endParaRPr lang="en-US" dirty="0" smtClean="0"/>
          </a:p>
          <a:p>
            <a:r>
              <a:rPr lang="en-US" dirty="0" smtClean="0"/>
              <a:t>Knowledge is a body of theory which has developed, refined and tested over time.  Emphasis is on technical, rational and managerial aspects of knowledge rather than on personal or expressive knowledge.  Strong leaning towards theoretical knowledge </a:t>
            </a:r>
          </a:p>
          <a:p>
            <a:r>
              <a:rPr lang="en-US" dirty="0" smtClean="0"/>
              <a:t>Content is often chosen for breadth .  Coverage is considered important.  Deep investigation is often sacrificed.  Content is logically structured and presented – like I’m doing here.  </a:t>
            </a:r>
            <a:endParaRPr lang="en-CA"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3F9CFED9-2345-443B-B256-E108D76E56AB}" type="slidenum">
              <a:rPr lang="en-CA" smtClean="0"/>
              <a:pPr>
                <a:defRPr/>
              </a:pPr>
              <a:t>3</a:t>
            </a:fld>
            <a:endParaRPr lang="en-CA" dirty="0"/>
          </a:p>
        </p:txBody>
      </p:sp>
    </p:spTree>
    <p:extLst>
      <p:ext uri="{BB962C8B-B14F-4D97-AF65-F5344CB8AC3E}">
        <p14:creationId xmlns:p14="http://schemas.microsoft.com/office/powerpoint/2010/main" val="40940884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0CE59D47-CCE9-408A-AB99-A5990458A9E2}" type="slidenum">
              <a:rPr lang="en-CA" smtClean="0"/>
              <a:pPr/>
              <a:t>30</a:t>
            </a:fld>
            <a:endParaRPr lang="en-CA" dirty="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r>
              <a:rPr lang="en-US" dirty="0" smtClean="0"/>
              <a:t>CURRICULUM ORIENTATION – LEARNER CENTRED according to discipline:  personal fulfillment, develop indivdiual talents, self-realization, creative expression, personal talents and interests</a:t>
            </a:r>
          </a:p>
          <a:p>
            <a:endParaRPr lang="en-US" dirty="0" smtClean="0"/>
          </a:p>
          <a:p>
            <a:r>
              <a:rPr lang="en-US" dirty="0" smtClean="0"/>
              <a:t>These philosophical approaches – outlined so far – experiential (Dewey), systems based (Tyler),  or cognitive (Miller/Seller) represents a different position on curriculum develop.  Each has implications about how education and learning will be carried out.  While you may value educational goals found in several approaches,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D1A56735-8BF3-4C87-B966-205C17231C8C}" type="slidenum">
              <a:rPr lang="en-CA" smtClean="0"/>
              <a:pPr/>
              <a:t>31</a:t>
            </a:fld>
            <a:endParaRPr lang="en-CA" dirty="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r>
              <a:rPr lang="en-US" dirty="0" smtClean="0"/>
              <a:t>CURRICULUM ORIENTATION – SOCIETY CENTRED to develop and serve the needs of society rather than the individual. </a:t>
            </a:r>
          </a:p>
          <a:p>
            <a:endParaRPr lang="en-US" dirty="0" smtClean="0"/>
          </a:p>
          <a:p>
            <a:r>
              <a:rPr lang="en-US" dirty="0" smtClean="0"/>
              <a:t>The most famous socially critical curricula are the literacy programs developed by the South American educator Paolo Freire.  Working with illiterate peasants in Brazil.  Freire devised a curriculum that not only met their literacy  needs by helped students develop a vocabulary that enable them to question their working conditions and the political system which supported their exploitation.  The program simultaneously an adult literacy program and a political education program.  </a:t>
            </a:r>
            <a:endParaRPr lang="en-CA"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3F9CFED9-2345-443B-B256-E108D76E56AB}" type="slidenum">
              <a:rPr lang="en-CA" smtClean="0"/>
              <a:pPr>
                <a:defRPr/>
              </a:pPr>
              <a:t>32</a:t>
            </a:fld>
            <a:endParaRPr lang="en-CA" dirty="0"/>
          </a:p>
        </p:txBody>
      </p:sp>
    </p:spTree>
    <p:extLst>
      <p:ext uri="{BB962C8B-B14F-4D97-AF65-F5344CB8AC3E}">
        <p14:creationId xmlns:p14="http://schemas.microsoft.com/office/powerpoint/2010/main" val="36526439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3F9CFED9-2345-443B-B256-E108D76E56AB}" type="slidenum">
              <a:rPr lang="en-CA" smtClean="0"/>
              <a:pPr>
                <a:defRPr/>
              </a:pPr>
              <a:t>33</a:t>
            </a:fld>
            <a:endParaRPr lang="en-CA" dirty="0"/>
          </a:p>
        </p:txBody>
      </p:sp>
    </p:spTree>
    <p:extLst>
      <p:ext uri="{BB962C8B-B14F-4D97-AF65-F5344CB8AC3E}">
        <p14:creationId xmlns:p14="http://schemas.microsoft.com/office/powerpoint/2010/main" val="6974677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9B0EA446-7C0A-4A90-81DC-C708006844DD}" type="slidenum">
              <a:rPr lang="en-CA" smtClean="0"/>
              <a:pPr/>
              <a:t>34</a:t>
            </a:fld>
            <a:endParaRPr lang="en-CA" dirty="0"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r>
              <a:rPr lang="en-US" dirty="0" smtClean="0"/>
              <a:t>Governments favour a competency approach because of its promise of increased accountability and have attempted to influence post secondary institution to adopt it whenever possible.  Professional bodies have also endorsed a competency-based approach while some are learning toward or re-design into a systems approach.</a:t>
            </a:r>
          </a:p>
          <a:p>
            <a:endParaRPr lang="en-US" dirty="0" smtClean="0"/>
          </a:p>
          <a:p>
            <a:r>
              <a:rPr lang="en-US" dirty="0" smtClean="0"/>
              <a:t>Can you see from curriculum you have taught or developed a particular approach?</a:t>
            </a:r>
          </a:p>
          <a:p>
            <a:r>
              <a:rPr lang="en-US" dirty="0" smtClean="0"/>
              <a:t>Consider your learning experiences, evidence of the different approaches?</a:t>
            </a:r>
            <a:endParaRPr lang="en-CA"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3F9CFED9-2345-443B-B256-E108D76E56AB}" type="slidenum">
              <a:rPr lang="en-CA" smtClean="0"/>
              <a:pPr>
                <a:defRPr/>
              </a:pPr>
              <a:t>4</a:t>
            </a:fld>
            <a:endParaRPr lang="en-CA" dirty="0"/>
          </a:p>
        </p:txBody>
      </p:sp>
    </p:spTree>
    <p:extLst>
      <p:ext uri="{BB962C8B-B14F-4D97-AF65-F5344CB8AC3E}">
        <p14:creationId xmlns:p14="http://schemas.microsoft.com/office/powerpoint/2010/main" val="945193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3F9CFED9-2345-443B-B256-E108D76E56AB}" type="slidenum">
              <a:rPr lang="en-CA" smtClean="0"/>
              <a:pPr>
                <a:defRPr/>
              </a:pPr>
              <a:t>5</a:t>
            </a:fld>
            <a:endParaRPr lang="en-CA" dirty="0"/>
          </a:p>
        </p:txBody>
      </p:sp>
    </p:spTree>
    <p:extLst>
      <p:ext uri="{BB962C8B-B14F-4D97-AF65-F5344CB8AC3E}">
        <p14:creationId xmlns:p14="http://schemas.microsoft.com/office/powerpoint/2010/main" val="1815889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F4DCCF83-9348-4881-9F92-E88DCE8ED46F}" type="slidenum">
              <a:rPr lang="en-CA" smtClean="0"/>
              <a:pPr/>
              <a:t>6</a:t>
            </a:fld>
            <a:endParaRPr lang="en-CA" dirty="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r>
              <a:rPr lang="en-US" dirty="0" smtClean="0"/>
              <a:t>Political, economic and social factors has impacted higher education in the past decades.  </a:t>
            </a:r>
          </a:p>
          <a:p>
            <a:r>
              <a:rPr lang="en-US" dirty="0" smtClean="0"/>
              <a:t>Political</a:t>
            </a:r>
          </a:p>
          <a:p>
            <a:r>
              <a:rPr lang="en-US" dirty="0" smtClean="0"/>
              <a:t>Economic</a:t>
            </a:r>
          </a:p>
          <a:p>
            <a:r>
              <a:rPr lang="en-US" dirty="0" smtClean="0"/>
              <a:t>Social – concept of post secondary education as preparation for employment</a:t>
            </a:r>
          </a:p>
          <a:p>
            <a:r>
              <a:rPr lang="en-US" dirty="0" smtClean="0"/>
              <a:t>Increasing #s of students with differing backgrounds and expectations</a:t>
            </a:r>
          </a:p>
          <a:p>
            <a:r>
              <a:rPr lang="en-US" dirty="0" smtClean="0"/>
              <a:t>Institutions expected to offer a broader range of courses with more flexible delivery</a:t>
            </a:r>
          </a:p>
          <a:p>
            <a:r>
              <a:rPr lang="en-US" dirty="0" smtClean="0"/>
              <a:t>reduced public funding for higher education</a:t>
            </a:r>
          </a:p>
          <a:p>
            <a:r>
              <a:rPr lang="en-US" dirty="0" smtClean="0"/>
              <a:t>Role and effect of technology</a:t>
            </a:r>
          </a:p>
          <a:p>
            <a:r>
              <a:rPr lang="en-US" dirty="0" smtClean="0"/>
              <a:t>Core content vs optional  (security and attention given to core courses  - who decides what else (optional)??</a:t>
            </a:r>
          </a:p>
          <a:p>
            <a:r>
              <a:rPr lang="en-US" dirty="0" smtClean="0"/>
              <a:t>Allocation of time within a curriculum an indicator of where values lie – I.e. amount of time given to different topics, but also time available for acquiring different kinds of skill and knowledge.</a:t>
            </a:r>
          </a:p>
          <a:p>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D7624E46-5387-4968-961D-C167F70AC792}" type="slidenum">
              <a:rPr lang="en-CA" smtClean="0"/>
              <a:pPr/>
              <a:t>7</a:t>
            </a:fld>
            <a:endParaRPr lang="en-CA"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lvl="1"/>
            <a:r>
              <a:rPr lang="en-US" smtClean="0"/>
              <a:t>psychological foundation – how the brain works</a:t>
            </a:r>
          </a:p>
          <a:p>
            <a:pPr lvl="1"/>
            <a:r>
              <a:rPr lang="en-US" smtClean="0"/>
              <a:t>sociological – norms of society</a:t>
            </a:r>
          </a:p>
          <a:p>
            <a:pPr lvl="1"/>
            <a:r>
              <a:rPr lang="en-US" smtClean="0"/>
              <a:t>philosophical foundations – belief systems</a:t>
            </a:r>
            <a:endParaRPr lang="en-CA"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CA" dirty="0" smtClean="0"/>
              <a:t>Have</a:t>
            </a:r>
            <a:r>
              <a:rPr lang="en-CA" baseline="0" dirty="0" smtClean="0"/>
              <a:t> them discuss some of the things from their lives.</a:t>
            </a:r>
            <a:endParaRPr lang="en-CA" dirty="0"/>
          </a:p>
        </p:txBody>
      </p:sp>
      <p:sp>
        <p:nvSpPr>
          <p:cNvPr id="4" name="Slide Number Placeholder 3"/>
          <p:cNvSpPr>
            <a:spLocks noGrp="1"/>
          </p:cNvSpPr>
          <p:nvPr>
            <p:ph type="sldNum" sz="quarter" idx="10"/>
          </p:nvPr>
        </p:nvSpPr>
        <p:spPr/>
        <p:txBody>
          <a:bodyPr/>
          <a:lstStyle/>
          <a:p>
            <a:pPr>
              <a:defRPr/>
            </a:pPr>
            <a:fld id="{3F9CFED9-2345-443B-B256-E108D76E56AB}" type="slidenum">
              <a:rPr lang="en-CA" smtClean="0"/>
              <a:pPr>
                <a:defRPr/>
              </a:pPr>
              <a:t>8</a:t>
            </a:fld>
            <a:endParaRPr lang="en-CA"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48519DB1-7701-4836-803D-F6182FD080DA}" type="slidenum">
              <a:rPr lang="en-CA" smtClean="0"/>
              <a:pPr/>
              <a:t>9</a:t>
            </a:fld>
            <a:endParaRPr lang="en-CA" dirty="0"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r>
              <a:rPr lang="en-US" dirty="0" smtClean="0"/>
              <a:t>What does assessment tell us about what is valued?  Undergrad education is often evaluated through multiple-choice tests which can be machine marked.  Tests held several times per semester and provide regular feedback to students on their progress.  Test will stand up to challenged and different markers will rarely disagree over results.</a:t>
            </a:r>
          </a:p>
          <a:p>
            <a:endParaRPr lang="en-US" dirty="0" smtClean="0"/>
          </a:p>
          <a:p>
            <a:r>
              <a:rPr lang="en-US" dirty="0" smtClean="0"/>
              <a:t>Considered In Europe, by comparison it is common for even undergrad education to be assessed by an extensive oral examinations with ranges of the content of many units and is conducted by a panel of assessors.  Students are expect to show how they can integrate what they have learned and assessors can delve into any aspect in depth.  An oral examination is not particularly reliable – different examiners might agree or disagree about interpretations.  Students often schedule their own examination when they feel ready.</a:t>
            </a:r>
          </a:p>
          <a:p>
            <a:endParaRPr lang="en-CA" dirty="0" smtClean="0"/>
          </a:p>
          <a:p>
            <a:endParaRPr lang="en-CA"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8635AB07-36E6-4E3D-BE2E-82106BEB3AF1}" type="slidenum">
              <a:rPr lang="en-US" smtClean="0"/>
              <a:pPr>
                <a:defRPr/>
              </a:pPr>
              <a:t>‹#›</a:t>
            </a:fld>
            <a:endParaRPr lang="en-US" dirty="0"/>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DF72D10-729C-4F01-A4E3-ECA5236B4058}" type="slidenum">
              <a:rPr lang="en-US" smtClean="0"/>
              <a:pPr>
                <a:defRPr/>
              </a:pPr>
              <a:t>‹#›</a:t>
            </a:fld>
            <a:endParaRPr lang="en-US" dirty="0"/>
          </a:p>
        </p:txBody>
      </p:sp>
    </p:spTree>
  </p:cSld>
  <p:clrMapOvr>
    <a:masterClrMapping/>
  </p:clrMapOvr>
  <p:transition spd="med">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D9631862-59C6-41FF-8B85-F597897DAD5E}" type="slidenum">
              <a:rPr lang="en-US" smtClean="0"/>
              <a:pPr>
                <a:defRPr/>
              </a:pPr>
              <a:t>‹#›</a:t>
            </a:fld>
            <a:endParaRPr lang="en-US" dirty="0"/>
          </a:p>
        </p:txBody>
      </p:sp>
    </p:spTree>
  </p:cSld>
  <p:clrMapOvr>
    <a:masterClrMapping/>
  </p:clrMapOvr>
  <p:transition spd="med">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44475"/>
            <a:ext cx="8385175" cy="1431925"/>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838200" y="1905000"/>
            <a:ext cx="3927475"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lipArt Placeholder 3"/>
          <p:cNvSpPr>
            <a:spLocks noGrp="1"/>
          </p:cNvSpPr>
          <p:nvPr>
            <p:ph type="clipArt" sz="half" idx="2"/>
          </p:nvPr>
        </p:nvSpPr>
        <p:spPr>
          <a:xfrm>
            <a:off x="4918075" y="1905000"/>
            <a:ext cx="3927475" cy="4191000"/>
          </a:xfrm>
        </p:spPr>
        <p:txBody>
          <a:bodyPr>
            <a:normAutofit/>
          </a:bodyPr>
          <a:lstStyle/>
          <a:p>
            <a:pPr lvl="0"/>
            <a:endParaRPr lang="en-CA" noProof="0" dirty="0" smtClean="0"/>
          </a:p>
        </p:txBody>
      </p:sp>
      <p:sp>
        <p:nvSpPr>
          <p:cNvPr id="5" name="Rectangle 11"/>
          <p:cNvSpPr>
            <a:spLocks noGrp="1" noChangeArrowheads="1"/>
          </p:cNvSpPr>
          <p:nvPr>
            <p:ph type="dt" sz="half" idx="10"/>
          </p:nvPr>
        </p:nvSpPr>
        <p:spPr/>
        <p:txBody>
          <a:bodyPr/>
          <a:lstStyle>
            <a:lvl1pPr>
              <a:defRPr/>
            </a:lvl1pPr>
          </a:lstStyle>
          <a:p>
            <a:pPr>
              <a:defRPr/>
            </a:pPr>
            <a:endParaRPr lang="en-US" dirty="0"/>
          </a:p>
        </p:txBody>
      </p:sp>
      <p:sp>
        <p:nvSpPr>
          <p:cNvPr id="6" name="Rectangle 12"/>
          <p:cNvSpPr>
            <a:spLocks noGrp="1" noChangeArrowheads="1"/>
          </p:cNvSpPr>
          <p:nvPr>
            <p:ph type="ftr" sz="quarter" idx="11"/>
          </p:nvPr>
        </p:nvSpPr>
        <p:spPr/>
        <p:txBody>
          <a:bodyPr/>
          <a:lstStyle>
            <a:lvl1pPr>
              <a:defRPr/>
            </a:lvl1pPr>
          </a:lstStyle>
          <a:p>
            <a:pPr>
              <a:defRPr/>
            </a:pPr>
            <a:endParaRPr lang="en-US" dirty="0"/>
          </a:p>
        </p:txBody>
      </p:sp>
      <p:sp>
        <p:nvSpPr>
          <p:cNvPr id="7" name="Rectangle 13"/>
          <p:cNvSpPr>
            <a:spLocks noGrp="1" noChangeArrowheads="1"/>
          </p:cNvSpPr>
          <p:nvPr>
            <p:ph type="sldNum" sz="quarter" idx="12"/>
          </p:nvPr>
        </p:nvSpPr>
        <p:spPr/>
        <p:txBody>
          <a:bodyPr/>
          <a:lstStyle>
            <a:lvl1pPr>
              <a:defRPr/>
            </a:lvl1pPr>
          </a:lstStyle>
          <a:p>
            <a:pPr>
              <a:defRPr/>
            </a:pPr>
            <a:fld id="{3ED2DEA3-36BB-4561-B70F-88CA003F95D9}" type="slidenum">
              <a:rPr lang="en-US"/>
              <a:pPr>
                <a:defRPr/>
              </a:pPr>
              <a:t>‹#›</a:t>
            </a:fld>
            <a:endParaRPr lang="en-US" dirty="0"/>
          </a:p>
        </p:txBody>
      </p:sp>
    </p:spTree>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457200"/>
            <a:ext cx="7772400" cy="1143000"/>
          </a:xfrm>
        </p:spPr>
        <p:txBody>
          <a:bodyPr/>
          <a:lstStyle/>
          <a:p>
            <a:r>
              <a:rPr lang="en-US" smtClean="0"/>
              <a:t>Click to edit Master title style</a:t>
            </a:r>
            <a:endParaRPr lang="en-CA"/>
          </a:p>
        </p:txBody>
      </p:sp>
      <p:sp>
        <p:nvSpPr>
          <p:cNvPr id="3" name="ClipArt Placeholder 2"/>
          <p:cNvSpPr>
            <a:spLocks noGrp="1"/>
          </p:cNvSpPr>
          <p:nvPr>
            <p:ph type="clipArt" sz="half" idx="1"/>
          </p:nvPr>
        </p:nvSpPr>
        <p:spPr>
          <a:xfrm>
            <a:off x="685800" y="1981200"/>
            <a:ext cx="3810000" cy="4114800"/>
          </a:xfrm>
        </p:spPr>
        <p:txBody>
          <a:bodyPr/>
          <a:lstStyle/>
          <a:p>
            <a:pPr lvl="0"/>
            <a:endParaRPr lang="en-CA"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9791B7-067B-4618-B63D-5A82827A7BCA}"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Footer Placeholder 2"/>
          <p:cNvSpPr>
            <a:spLocks noGrp="1"/>
          </p:cNvSpPr>
          <p:nvPr>
            <p:ph type="ftr" sz="quarter" idx="10"/>
          </p:nvPr>
        </p:nvSpPr>
        <p:spPr/>
        <p:txBody>
          <a:bodyPr/>
          <a:lstStyle>
            <a:lvl1pPr>
              <a:defRPr/>
            </a:lvl1pPr>
          </a:lstStyle>
          <a:p>
            <a:pPr>
              <a:defRPr/>
            </a:pPr>
            <a:r>
              <a:rPr lang="en-US" dirty="0"/>
              <a:t>Dr. Joseph Mior</a:t>
            </a:r>
          </a:p>
        </p:txBody>
      </p:sp>
      <p:sp>
        <p:nvSpPr>
          <p:cNvPr id="4" name="Date Placeholder 13"/>
          <p:cNvSpPr>
            <a:spLocks noGrp="1"/>
          </p:cNvSpPr>
          <p:nvPr>
            <p:ph type="dt" sz="half" idx="11"/>
          </p:nvPr>
        </p:nvSpPr>
        <p:spPr/>
        <p:txBody>
          <a:bodyPr/>
          <a:lstStyle>
            <a:lvl1pPr>
              <a:defRPr/>
            </a:lvl1pPr>
          </a:lstStyle>
          <a:p>
            <a:pPr>
              <a:defRPr/>
            </a:pPr>
            <a:endParaRPr lang="en-US" dirty="0"/>
          </a:p>
        </p:txBody>
      </p:sp>
      <p:sp>
        <p:nvSpPr>
          <p:cNvPr id="5" name="Slide Number Placeholder 22"/>
          <p:cNvSpPr>
            <a:spLocks noGrp="1"/>
          </p:cNvSpPr>
          <p:nvPr>
            <p:ph type="sldNum" sz="quarter" idx="12"/>
          </p:nvPr>
        </p:nvSpPr>
        <p:spPr/>
        <p:txBody>
          <a:bodyPr/>
          <a:lstStyle>
            <a:lvl1pPr>
              <a:defRPr/>
            </a:lvl1pPr>
          </a:lstStyle>
          <a:p>
            <a:pPr>
              <a:defRPr/>
            </a:pPr>
            <a:fld id="{4F907298-9476-4805-8182-50F815183F67}" type="slidenum">
              <a:rPr lang="en-US"/>
              <a:pPr>
                <a:defRPr/>
              </a:pPr>
              <a:t>‹#›</a:t>
            </a:fld>
            <a:endParaRPr lang="en-US" dirty="0"/>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53126D6B-75B9-4995-A7D2-DFD8F0D77049}" type="slidenum">
              <a:rPr lang="en-US" smtClean="0"/>
              <a:pPr>
                <a:defRPr/>
              </a:pPr>
              <a:t>‹#›</a:t>
            </a:fld>
            <a:endParaRPr lang="en-US" dirty="0"/>
          </a:p>
        </p:txBody>
      </p:sp>
    </p:spTree>
  </p:cSld>
  <p:clrMapOvr>
    <a:masterClrMapping/>
  </p:clrMapOvr>
  <p:transition spd="med">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C6C53668-9AD5-4C68-95B9-E56411F3A79F}" type="slidenum">
              <a:rPr lang="en-US" smtClean="0"/>
              <a:pPr>
                <a:defRPr/>
              </a:pPr>
              <a:t>‹#›</a:t>
            </a:fld>
            <a:endParaRPr lang="en-US" dirty="0"/>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wipe dir="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ABAE2C6A-3A6C-4ED3-8CD4-CF22ACFD71EF}" type="slidenum">
              <a:rPr lang="en-US" smtClean="0"/>
              <a:pPr>
                <a:defRPr/>
              </a:pPr>
              <a:t>‹#›</a:t>
            </a:fld>
            <a:endParaRPr lang="en-US" dirty="0"/>
          </a:p>
        </p:txBody>
      </p:sp>
    </p:spTree>
  </p:cSld>
  <p:clrMapOvr>
    <a:masterClrMapping/>
  </p:clrMapOvr>
  <p:transition spd="med">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BCB669AD-11F1-4BB1-91ED-3FC987E38BC2}" type="slidenum">
              <a:rPr lang="en-US" smtClean="0"/>
              <a:pPr>
                <a:defRPr/>
              </a:pPr>
              <a:t>‹#›</a:t>
            </a:fld>
            <a:endParaRPr lang="en-US" dirty="0"/>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F8DA6750-BBC1-4801-B7D7-6D670CB5BB38}" type="slidenum">
              <a:rPr lang="en-US" smtClean="0"/>
              <a:pPr>
                <a:defRPr/>
              </a:pPr>
              <a:t>‹#›</a:t>
            </a:fld>
            <a:endParaRPr lang="en-US" dirty="0"/>
          </a:p>
        </p:txBody>
      </p:sp>
    </p:spTree>
  </p:cSld>
  <p:clrMapOvr>
    <a:masterClrMapping/>
  </p:clrMapOvr>
  <p:transition spd="med">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D23751F0-CF8D-4A23-A088-21CDEBEA3623}" type="slidenum">
              <a:rPr lang="en-US" smtClean="0"/>
              <a:pPr>
                <a:defRPr/>
              </a:pPr>
              <a:t>‹#›</a:t>
            </a:fld>
            <a:endParaRPr lang="en-US" dirty="0"/>
          </a:p>
        </p:txBody>
      </p:sp>
    </p:spTree>
  </p:cSld>
  <p:clrMapOvr>
    <a:masterClrMapping/>
  </p:clrMapOvr>
  <p:transition spd="med">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8510F57B-40E4-4ED0-B04D-A009BF0AD2E4}" type="slidenum">
              <a:rPr lang="en-US" smtClean="0"/>
              <a:pPr>
                <a:defRPr/>
              </a:pPr>
              <a:t>‹#›</a:t>
            </a:fld>
            <a:endParaRPr lang="en-US" dirty="0"/>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53F76D5A-3F35-4A28-BEA6-CEF98A705328}" type="slidenum">
              <a:rPr lang="en-US" smtClean="0"/>
              <a:pPr>
                <a:defRPr/>
              </a:pPr>
              <a:t>‹#›</a:t>
            </a:fld>
            <a:endParaRPr lang="en-US" dirty="0"/>
          </a:p>
        </p:txBody>
      </p:sp>
    </p:spTree>
  </p:cSld>
  <p:clrMapOvr>
    <a:masterClrMapping/>
  </p:clrMapOvr>
  <p:transition spd="med">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pPr>
              <a:defRPr/>
            </a:pPr>
            <a:endParaRPr lang="en-US" dirty="0"/>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pPr>
              <a:defRPr/>
            </a:pPr>
            <a:r>
              <a:rPr lang="en-US" smtClean="0"/>
              <a:t>Dr. Joseph Mior</a:t>
            </a:r>
            <a:endParaRPr lang="en-US" dirty="0"/>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pPr>
              <a:defRPr/>
            </a:pPr>
            <a:fld id="{6F2665FF-7EDC-459E-B3CC-76887D23BA05}" type="slidenum">
              <a:rPr lang="en-US" smtClean="0"/>
              <a:pPr>
                <a:defRPr/>
              </a:pPr>
              <a:t>‹#›</a:t>
            </a:fld>
            <a:endParaRPr lang="en-US" dirty="0"/>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 id="2147484068" r:id="rId12"/>
    <p:sldLayoutId id="2147484069" r:id="rId13"/>
    <p:sldLayoutId id="2147483964" r:id="rId14"/>
  </p:sldLayoutIdLst>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chemeClr val="folHlink"/>
                                      </p:to>
                                    </p:animClr>
                                  </p:sub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chemeClr val="folHlink"/>
                                      </p:to>
                                    </p:animClr>
                                  </p:sub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3" end="3"/>
                                            </p:txEl>
                                          </p:spTgt>
                                        </p:tgtEl>
                                        <p:attrNameLst>
                                          <p:attrName>ppt_c</p:attrName>
                                        </p:attrNameLst>
                                      </p:cBhvr>
                                      <p:to>
                                        <a:schemeClr val="folHlink"/>
                                      </p:to>
                                    </p:animClr>
                                  </p:sub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4" end="4"/>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5"/>
    </p:bldLst>
  </p:timing>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infed.org/thinkers/et-dewey.ht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en.wikipedia.org/wiki/Alexander_Kapp"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en.wikipedia.org/wiki/Pedagogy" TargetMode="External"/><Relationship Id="rId5" Type="http://schemas.openxmlformats.org/officeDocument/2006/relationships/hyperlink" Target="http://en.wikipedia.org/wiki/Malcolm_Knowles" TargetMode="External"/><Relationship Id="rId4" Type="http://schemas.openxmlformats.org/officeDocument/2006/relationships/hyperlink" Target="http://en.wikipedia.org/wiki/Adult_education"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ctrTitle"/>
          </p:nvPr>
        </p:nvSpPr>
        <p:spPr>
          <a:xfrm>
            <a:off x="971600" y="1988840"/>
            <a:ext cx="7297737" cy="592138"/>
          </a:xfrm>
        </p:spPr>
        <p:txBody>
          <a:bodyPr>
            <a:noAutofit/>
          </a:bodyPr>
          <a:lstStyle/>
          <a:p>
            <a:pPr indent="0" fontAlgn="auto">
              <a:spcAft>
                <a:spcPts val="0"/>
              </a:spcAft>
              <a:defRPr/>
            </a:pPr>
            <a:r>
              <a:rPr lang="en-US" sz="4400" b="1" dirty="0" smtClean="0">
                <a:solidFill>
                  <a:schemeClr val="bg2">
                    <a:lumMod val="90000"/>
                  </a:schemeClr>
                </a:solidFill>
                <a:effectLst>
                  <a:outerShdw blurRad="38100" dist="38100" dir="2700000" algn="tl">
                    <a:srgbClr val="000000">
                      <a:alpha val="43137"/>
                    </a:srgbClr>
                  </a:outerShdw>
                </a:effectLst>
              </a:rPr>
              <a:t>Theory and Practice of  Curriculum Development EDU705</a:t>
            </a:r>
            <a:endParaRPr lang="en-CA" sz="4400" b="1" dirty="0" smtClean="0">
              <a:solidFill>
                <a:schemeClr val="bg2">
                  <a:lumMod val="90000"/>
                </a:schemeClr>
              </a:solidFill>
              <a:effectLst>
                <a:outerShdw blurRad="38100" dist="38100" dir="2700000" algn="tl">
                  <a:srgbClr val="000000">
                    <a:alpha val="43137"/>
                  </a:srgbClr>
                </a:outerShdw>
              </a:effectLst>
            </a:endParaRPr>
          </a:p>
        </p:txBody>
      </p:sp>
      <p:sp>
        <p:nvSpPr>
          <p:cNvPr id="34819" name="Rectangle 3"/>
          <p:cNvSpPr>
            <a:spLocks noGrp="1" noChangeArrowheads="1"/>
          </p:cNvSpPr>
          <p:nvPr>
            <p:ph type="subTitle" idx="1"/>
          </p:nvPr>
        </p:nvSpPr>
        <p:spPr>
          <a:xfrm>
            <a:off x="5364088" y="4797152"/>
            <a:ext cx="3240088" cy="1439862"/>
          </a:xfrm>
        </p:spPr>
        <p:txBody>
          <a:bodyPr/>
          <a:lstStyle/>
          <a:p>
            <a:pPr>
              <a:spcBef>
                <a:spcPct val="0"/>
              </a:spcBef>
            </a:pPr>
            <a:r>
              <a:rPr lang="en-US" b="1" dirty="0" smtClean="0">
                <a:effectLst>
                  <a:outerShdw blurRad="38100" dist="38100" dir="2700000" algn="tl">
                    <a:srgbClr val="000000">
                      <a:alpha val="43137"/>
                    </a:srgbClr>
                  </a:outerShdw>
                </a:effectLst>
              </a:rPr>
              <a:t>CMU</a:t>
            </a:r>
          </a:p>
          <a:p>
            <a:pPr>
              <a:spcBef>
                <a:spcPct val="0"/>
              </a:spcBef>
            </a:pPr>
            <a:r>
              <a:rPr lang="en-US" b="1" dirty="0" smtClean="0">
                <a:effectLst>
                  <a:outerShdw blurRad="38100" dist="38100" dir="2700000" algn="tl">
                    <a:srgbClr val="000000">
                      <a:alpha val="43137"/>
                    </a:srgbClr>
                  </a:outerShdw>
                </a:effectLst>
              </a:rPr>
              <a:t>2014</a:t>
            </a:r>
            <a:endParaRPr lang="en-CA" b="1" dirty="0" smtClean="0">
              <a:effectLst>
                <a:outerShdw blurRad="38100" dist="38100" dir="2700000" algn="tl">
                  <a:srgbClr val="000000">
                    <a:alpha val="43137"/>
                  </a:srgbClr>
                </a:outerShdw>
              </a:effectLst>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rrowheads="1"/>
          </p:cNvSpPr>
          <p:nvPr>
            <p:ph type="title"/>
          </p:nvPr>
        </p:nvSpPr>
        <p:spPr/>
        <p:txBody>
          <a:bodyPr/>
          <a:lstStyle/>
          <a:p>
            <a:pPr marL="54864" indent="0" fontAlgn="auto">
              <a:spcAft>
                <a:spcPts val="0"/>
              </a:spcAft>
              <a:defRPr/>
            </a:pPr>
            <a:r>
              <a:rPr lang="en-US" dirty="0" smtClean="0">
                <a:solidFill>
                  <a:schemeClr val="tx2">
                    <a:tint val="100000"/>
                    <a:shade val="90000"/>
                    <a:satMod val="250000"/>
                    <a:alpha val="100000"/>
                  </a:schemeClr>
                </a:solidFill>
              </a:rPr>
              <a:t>Definition</a:t>
            </a:r>
            <a:endParaRPr lang="en-CA" dirty="0" smtClean="0">
              <a:solidFill>
                <a:schemeClr val="tx2">
                  <a:tint val="100000"/>
                  <a:shade val="90000"/>
                  <a:satMod val="250000"/>
                  <a:alpha val="100000"/>
                </a:schemeClr>
              </a:solidFill>
            </a:endParaRPr>
          </a:p>
        </p:txBody>
      </p:sp>
      <p:sp>
        <p:nvSpPr>
          <p:cNvPr id="44035" name="Rectangle 3"/>
          <p:cNvSpPr>
            <a:spLocks noGrp="1" noRot="1" noChangeArrowheads="1"/>
          </p:cNvSpPr>
          <p:nvPr>
            <p:ph idx="1"/>
          </p:nvPr>
        </p:nvSpPr>
        <p:spPr>
          <a:xfrm>
            <a:off x="755576" y="404664"/>
            <a:ext cx="7543800" cy="3886200"/>
          </a:xfrm>
        </p:spPr>
        <p:txBody>
          <a:bodyPr>
            <a:normAutofit/>
          </a:bodyPr>
          <a:lstStyle/>
          <a:p>
            <a:r>
              <a:rPr lang="en-US" sz="3600" dirty="0" smtClean="0"/>
              <a:t>Curriculum design is the process of formulating a specific educational platform that defines the beliefs of what should be in the curriculum (Henderson &amp; Hawthorne, 1995)</a:t>
            </a:r>
            <a:endParaRPr lang="en-CA" sz="3600" dirty="0" smtClean="0"/>
          </a:p>
          <a:p>
            <a:endParaRPr lang="en-US" sz="3600" dirty="0" smtClean="0"/>
          </a:p>
        </p:txBody>
      </p:sp>
    </p:spTree>
    <p:extLst>
      <p:ext uri="{BB962C8B-B14F-4D97-AF65-F5344CB8AC3E}">
        <p14:creationId xmlns:p14="http://schemas.microsoft.com/office/powerpoint/2010/main" val="4270828616"/>
      </p:ext>
    </p:extLst>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665163" y="577850"/>
            <a:ext cx="8478837" cy="778035"/>
          </a:xfrm>
          <a:prstGeom prst="rect">
            <a:avLst/>
          </a:prstGeom>
          <a:noFill/>
          <a:ln w="9525">
            <a:noFill/>
            <a:miter lim="800000"/>
            <a:headEnd/>
            <a:tailEnd/>
          </a:ln>
        </p:spPr>
        <p:txBody>
          <a:bodyPr lIns="92075" tIns="46038" rIns="92075" bIns="46038">
            <a:spAutoFit/>
          </a:bodyPr>
          <a:lstStyle/>
          <a:p>
            <a:pPr algn="ctr">
              <a:lnSpc>
                <a:spcPct val="60000"/>
              </a:lnSpc>
              <a:spcBef>
                <a:spcPct val="50000"/>
              </a:spcBef>
            </a:pPr>
            <a:r>
              <a:rPr lang="en-US" sz="4000" dirty="0">
                <a:solidFill>
                  <a:schemeClr val="tx2"/>
                </a:solidFill>
                <a:effectLst>
                  <a:outerShdw blurRad="38100" dist="38100" dir="2700000" algn="tl">
                    <a:srgbClr val="000000">
                      <a:alpha val="43137"/>
                    </a:srgbClr>
                  </a:outerShdw>
                </a:effectLst>
                <a:latin typeface="Arial" pitchFamily="34" charset="0"/>
              </a:rPr>
              <a:t>A Definition of Curriculum</a:t>
            </a:r>
            <a:endParaRPr lang="en-US" sz="3200" dirty="0">
              <a:solidFill>
                <a:schemeClr val="tx2"/>
              </a:solidFill>
              <a:effectLst>
                <a:outerShdw blurRad="38100" dist="38100" dir="2700000" algn="tl">
                  <a:srgbClr val="000000">
                    <a:alpha val="43137"/>
                  </a:srgbClr>
                </a:outerShdw>
              </a:effectLst>
              <a:latin typeface="Arial" pitchFamily="34" charset="0"/>
            </a:endParaRPr>
          </a:p>
          <a:p>
            <a:pPr algn="ctr">
              <a:lnSpc>
                <a:spcPct val="60000"/>
              </a:lnSpc>
              <a:spcBef>
                <a:spcPct val="50000"/>
              </a:spcBef>
            </a:pPr>
            <a:r>
              <a:rPr lang="en-US" b="1" dirty="0">
                <a:solidFill>
                  <a:schemeClr val="tx2"/>
                </a:solidFill>
                <a:latin typeface="Arial" pitchFamily="34" charset="0"/>
              </a:rPr>
              <a:t>(</a:t>
            </a:r>
            <a:r>
              <a:rPr lang="es-ES_tradnl" b="1" dirty="0">
                <a:solidFill>
                  <a:schemeClr val="tx2"/>
                </a:solidFill>
                <a:latin typeface="Arial" pitchFamily="34" charset="0"/>
              </a:rPr>
              <a:t>Daniel </a:t>
            </a:r>
            <a:r>
              <a:rPr lang="en-US" b="1" dirty="0">
                <a:solidFill>
                  <a:schemeClr val="tx2"/>
                </a:solidFill>
                <a:latin typeface="Arial" pitchFamily="34" charset="0"/>
              </a:rPr>
              <a:t>Tanner, 19</a:t>
            </a:r>
            <a:r>
              <a:rPr lang="es-ES_tradnl" b="1" dirty="0">
                <a:solidFill>
                  <a:schemeClr val="tx2"/>
                </a:solidFill>
                <a:latin typeface="Arial" pitchFamily="34" charset="0"/>
              </a:rPr>
              <a:t>80</a:t>
            </a:r>
            <a:r>
              <a:rPr lang="en-US" b="1" dirty="0">
                <a:solidFill>
                  <a:schemeClr val="tx2"/>
                </a:solidFill>
                <a:latin typeface="Arial" pitchFamily="34" charset="0"/>
              </a:rPr>
              <a:t>)</a:t>
            </a:r>
            <a:endParaRPr lang="en-US" dirty="0">
              <a:solidFill>
                <a:schemeClr val="tx2"/>
              </a:solidFill>
              <a:latin typeface="Arial" pitchFamily="34" charset="0"/>
            </a:endParaRPr>
          </a:p>
        </p:txBody>
      </p:sp>
      <p:sp>
        <p:nvSpPr>
          <p:cNvPr id="1028" name="Rectangle 4"/>
          <p:cNvSpPr>
            <a:spLocks noChangeArrowheads="1"/>
          </p:cNvSpPr>
          <p:nvPr/>
        </p:nvSpPr>
        <p:spPr bwMode="auto">
          <a:xfrm>
            <a:off x="3119438" y="1455421"/>
            <a:ext cx="5368925" cy="3555462"/>
          </a:xfrm>
          <a:prstGeom prst="rect">
            <a:avLst/>
          </a:prstGeom>
          <a:noFill/>
          <a:ln w="9525">
            <a:noFill/>
            <a:miter lim="800000"/>
            <a:headEnd/>
            <a:tailEnd/>
          </a:ln>
        </p:spPr>
        <p:txBody>
          <a:bodyPr lIns="92075" tIns="46038" rIns="92075" bIns="46038">
            <a:spAutoFit/>
          </a:bodyPr>
          <a:lstStyle/>
          <a:p>
            <a:pPr>
              <a:spcBef>
                <a:spcPct val="50000"/>
              </a:spcBef>
            </a:pPr>
            <a:r>
              <a:rPr lang="es-ES_tradnl" sz="2500" b="1" dirty="0">
                <a:solidFill>
                  <a:schemeClr val="tx2"/>
                </a:solidFill>
                <a:latin typeface="Arial" pitchFamily="34" charset="0"/>
              </a:rPr>
              <a:t>“</a:t>
            </a:r>
            <a:r>
              <a:rPr lang="en-US" sz="2500" b="1" dirty="0">
                <a:solidFill>
                  <a:schemeClr val="tx2"/>
                </a:solidFill>
                <a:latin typeface="Arial" pitchFamily="34" charset="0"/>
              </a:rPr>
              <a:t>The planned and guided learning experiences and intended learning outcomes, formulated through the systematic reconstruction of knowledge and experiences, under the auspices of the school, for the learners’ continuous and willful growth in personal social competence.</a:t>
            </a:r>
            <a:r>
              <a:rPr lang="es-ES_tradnl" sz="2500" b="1" dirty="0">
                <a:solidFill>
                  <a:schemeClr val="tx2"/>
                </a:solidFill>
                <a:latin typeface="Arial" pitchFamily="34" charset="0"/>
              </a:rPr>
              <a:t>”</a:t>
            </a:r>
            <a:endParaRPr lang="en-US" sz="2500" b="1" dirty="0">
              <a:solidFill>
                <a:schemeClr val="tx2"/>
              </a:solidFill>
              <a:latin typeface="Arial" pitchFamily="34" charset="0"/>
            </a:endParaRPr>
          </a:p>
        </p:txBody>
      </p:sp>
      <p:pic>
        <p:nvPicPr>
          <p:cNvPr id="1031" name="Picture 7" descr="E:\SXC\wisdom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556792"/>
            <a:ext cx="2743200" cy="3429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lIns="92075" tIns="46038" rIns="92075" bIns="46038" anchor="ctr">
            <a:normAutofit/>
          </a:bodyPr>
          <a:lstStyle/>
          <a:p>
            <a:pPr>
              <a:defRPr/>
            </a:pPr>
            <a:r>
              <a:rPr lang="en-US" sz="4000" b="1" dirty="0" smtClean="0">
                <a:effectLst>
                  <a:outerShdw blurRad="38100" dist="38100" dir="2700000" algn="tl">
                    <a:srgbClr val="000000">
                      <a:alpha val="43137"/>
                    </a:srgbClr>
                  </a:outerShdw>
                </a:effectLst>
                <a:latin typeface="Arial" pitchFamily="34" charset="0"/>
              </a:rPr>
              <a:t>Fundamental Questions in </a:t>
            </a:r>
            <a:br>
              <a:rPr lang="en-US" sz="4000" b="1" dirty="0" smtClean="0">
                <a:effectLst>
                  <a:outerShdw blurRad="38100" dist="38100" dir="2700000" algn="tl">
                    <a:srgbClr val="000000">
                      <a:alpha val="43137"/>
                    </a:srgbClr>
                  </a:outerShdw>
                </a:effectLst>
                <a:latin typeface="Arial" pitchFamily="34" charset="0"/>
              </a:rPr>
            </a:br>
            <a:r>
              <a:rPr lang="en-US" sz="4000" b="1" dirty="0" smtClean="0">
                <a:effectLst>
                  <a:outerShdw blurRad="38100" dist="38100" dir="2700000" algn="tl">
                    <a:srgbClr val="000000">
                      <a:alpha val="43137"/>
                    </a:srgbClr>
                  </a:outerShdw>
                </a:effectLst>
                <a:latin typeface="Arial" pitchFamily="34" charset="0"/>
              </a:rPr>
              <a:t>Developing Curriculum</a:t>
            </a:r>
            <a:r>
              <a:rPr lang="en-US" sz="4000" b="1" dirty="0" smtClean="0">
                <a:effectLst>
                  <a:outerShdw blurRad="38100" dist="38100" dir="2700000" algn="tl">
                    <a:srgbClr val="000000">
                      <a:alpha val="43137"/>
                    </a:srgbClr>
                  </a:outerShdw>
                </a:effectLst>
                <a:latin typeface="Swis721 BlkCn BT" charset="0"/>
              </a:rPr>
              <a:t> </a:t>
            </a:r>
          </a:p>
        </p:txBody>
      </p:sp>
      <p:sp>
        <p:nvSpPr>
          <p:cNvPr id="107524" name="Rectangle 4"/>
          <p:cNvSpPr>
            <a:spLocks noGrp="1" noChangeArrowheads="1"/>
          </p:cNvSpPr>
          <p:nvPr>
            <p:ph idx="1"/>
          </p:nvPr>
        </p:nvSpPr>
        <p:spPr>
          <a:xfrm>
            <a:off x="683568" y="-243408"/>
            <a:ext cx="7543800" cy="2160240"/>
          </a:xfrm>
        </p:spPr>
        <p:txBody>
          <a:bodyPr lIns="92075" tIns="46038" rIns="92075" bIns="46038">
            <a:normAutofit/>
          </a:bodyPr>
          <a:lstStyle/>
          <a:p>
            <a:pPr>
              <a:buSzPct val="90000"/>
              <a:buNone/>
              <a:defRPr/>
            </a:pPr>
            <a:r>
              <a:rPr lang="en-US" sz="3600" dirty="0" smtClean="0">
                <a:latin typeface="Arial" pitchFamily="34" charset="0"/>
              </a:rPr>
              <a:t>What educational purposes should the school seek to attain?</a:t>
            </a:r>
          </a:p>
        </p:txBody>
      </p:sp>
      <p:pic>
        <p:nvPicPr>
          <p:cNvPr id="2054" name="Picture 6" descr="E:\SXC\wisdom-quot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6016" y="1484784"/>
            <a:ext cx="4577638" cy="310291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4"/>
                                        </p:tgtEl>
                                        <p:attrNameLst>
                                          <p:attrName>style.visibility</p:attrName>
                                        </p:attrNameLst>
                                      </p:cBhvr>
                                      <p:to>
                                        <p:strVal val="visible"/>
                                      </p:to>
                                    </p:set>
                                    <p:anim calcmode="lin" valueType="num">
                                      <p:cBhvr>
                                        <p:cTn id="7" dur="500" fill="hold"/>
                                        <p:tgtEl>
                                          <p:spTgt spid="2054"/>
                                        </p:tgtEl>
                                        <p:attrNameLst>
                                          <p:attrName>ppt_w</p:attrName>
                                        </p:attrNameLst>
                                      </p:cBhvr>
                                      <p:tavLst>
                                        <p:tav tm="0">
                                          <p:val>
                                            <p:fltVal val="0"/>
                                          </p:val>
                                        </p:tav>
                                        <p:tav tm="100000">
                                          <p:val>
                                            <p:strVal val="#ppt_w"/>
                                          </p:val>
                                        </p:tav>
                                      </p:tavLst>
                                    </p:anim>
                                    <p:anim calcmode="lin" valueType="num">
                                      <p:cBhvr>
                                        <p:cTn id="8" dur="500" fill="hold"/>
                                        <p:tgtEl>
                                          <p:spTgt spid="2054"/>
                                        </p:tgtEl>
                                        <p:attrNameLst>
                                          <p:attrName>ppt_h</p:attrName>
                                        </p:attrNameLst>
                                      </p:cBhvr>
                                      <p:tavLst>
                                        <p:tav tm="0">
                                          <p:val>
                                            <p:fltVal val="0"/>
                                          </p:val>
                                        </p:tav>
                                        <p:tav tm="100000">
                                          <p:val>
                                            <p:strVal val="#ppt_h"/>
                                          </p:val>
                                        </p:tav>
                                      </p:tavLst>
                                    </p:anim>
                                    <p:animEffect transition="in" filter="fade">
                                      <p:cBhvr>
                                        <p:cTn id="9"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755576" y="4869160"/>
            <a:ext cx="6781800" cy="1600200"/>
          </a:xfrm>
        </p:spPr>
        <p:txBody>
          <a:bodyPr lIns="92075" tIns="46038" rIns="92075" bIns="46038" anchor="ctr">
            <a:normAutofit/>
          </a:bodyPr>
          <a:lstStyle/>
          <a:p>
            <a:pPr>
              <a:defRPr/>
            </a:pPr>
            <a:r>
              <a:rPr lang="en-US" sz="2800" b="1" dirty="0" smtClean="0">
                <a:effectLst>
                  <a:outerShdw blurRad="38100" dist="38100" dir="2700000" algn="tl">
                    <a:srgbClr val="000000">
                      <a:alpha val="43137"/>
                    </a:srgbClr>
                  </a:outerShdw>
                </a:effectLst>
                <a:latin typeface="Arial" pitchFamily="34" charset="0"/>
              </a:rPr>
              <a:t>Fundamental Questions in </a:t>
            </a:r>
            <a:br>
              <a:rPr lang="en-US" sz="2800" b="1" dirty="0" smtClean="0">
                <a:effectLst>
                  <a:outerShdw blurRad="38100" dist="38100" dir="2700000" algn="tl">
                    <a:srgbClr val="000000">
                      <a:alpha val="43137"/>
                    </a:srgbClr>
                  </a:outerShdw>
                </a:effectLst>
                <a:latin typeface="Arial" pitchFamily="34" charset="0"/>
              </a:rPr>
            </a:br>
            <a:r>
              <a:rPr lang="en-US" sz="2800" b="1" dirty="0" smtClean="0">
                <a:effectLst>
                  <a:outerShdw blurRad="38100" dist="38100" dir="2700000" algn="tl">
                    <a:srgbClr val="000000">
                      <a:alpha val="43137"/>
                    </a:srgbClr>
                  </a:outerShdw>
                </a:effectLst>
                <a:latin typeface="Arial" pitchFamily="34" charset="0"/>
              </a:rPr>
              <a:t>Developing Curriculum</a:t>
            </a:r>
            <a:r>
              <a:rPr lang="en-US" sz="2800" b="1" dirty="0" smtClean="0">
                <a:effectLst>
                  <a:outerShdw blurRad="38100" dist="38100" dir="2700000" algn="tl">
                    <a:srgbClr val="000000">
                      <a:alpha val="43137"/>
                    </a:srgbClr>
                  </a:outerShdw>
                </a:effectLst>
                <a:latin typeface="Swis721 BlkCn BT" charset="0"/>
              </a:rPr>
              <a:t> </a:t>
            </a:r>
          </a:p>
        </p:txBody>
      </p:sp>
      <p:pic>
        <p:nvPicPr>
          <p:cNvPr id="3078" name="Picture 6" descr="E:\SXC\v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556792"/>
            <a:ext cx="3495248" cy="3495248"/>
          </a:xfrm>
          <a:prstGeom prst="rect">
            <a:avLst/>
          </a:prstGeom>
          <a:noFill/>
          <a:extLst>
            <a:ext uri="{909E8E84-426E-40DD-AFC4-6F175D3DCCD1}">
              <a14:hiddenFill xmlns:a14="http://schemas.microsoft.com/office/drawing/2010/main">
                <a:solidFill>
                  <a:srgbClr val="FFFFFF"/>
                </a:solidFill>
              </a14:hiddenFill>
            </a:ext>
          </a:extLst>
        </p:spPr>
      </p:pic>
      <p:sp>
        <p:nvSpPr>
          <p:cNvPr id="108548" name="Rectangle 4"/>
          <p:cNvSpPr>
            <a:spLocks noGrp="1" noChangeArrowheads="1"/>
          </p:cNvSpPr>
          <p:nvPr>
            <p:ph idx="1"/>
          </p:nvPr>
        </p:nvSpPr>
        <p:spPr>
          <a:xfrm>
            <a:off x="755576" y="-16624"/>
            <a:ext cx="8136904" cy="2167136"/>
          </a:xfrm>
        </p:spPr>
        <p:txBody>
          <a:bodyPr lIns="92075" tIns="46038" rIns="92075" bIns="46038">
            <a:normAutofit/>
          </a:bodyPr>
          <a:lstStyle/>
          <a:p>
            <a:pPr>
              <a:lnSpc>
                <a:spcPct val="90000"/>
              </a:lnSpc>
              <a:buSzPct val="90000"/>
              <a:buNone/>
              <a:defRPr/>
            </a:pPr>
            <a:r>
              <a:rPr lang="en-US" sz="2800" dirty="0" smtClean="0">
                <a:latin typeface="Arial" pitchFamily="34" charset="0"/>
              </a:rPr>
              <a:t>What educational experiences can be provided that are likely to attain these purposes?</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circle(in)">
                                      <p:cBhvr>
                                        <p:cTn id="7" dur="2000"/>
                                        <p:tgtEl>
                                          <p:spTgt spid="307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8548">
                                            <p:txEl>
                                              <p:pRg st="0" end="0"/>
                                            </p:txEl>
                                          </p:spTgt>
                                        </p:tgtEl>
                                        <p:attrNameLst>
                                          <p:attrName>style.visibility</p:attrName>
                                        </p:attrNameLst>
                                      </p:cBhvr>
                                      <p:to>
                                        <p:strVal val="visible"/>
                                      </p:to>
                                    </p:set>
                                    <p:animEffect transition="in" filter="circle(in)">
                                      <p:cBhvr>
                                        <p:cTn id="12" dur="2000"/>
                                        <p:tgtEl>
                                          <p:spTgt spid="10854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8"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755576" y="4581128"/>
            <a:ext cx="7626424" cy="1600200"/>
          </a:xfrm>
        </p:spPr>
        <p:txBody>
          <a:bodyPr lIns="92075" tIns="46038" rIns="92075" bIns="46038" anchor="ctr">
            <a:normAutofit/>
          </a:bodyPr>
          <a:lstStyle/>
          <a:p>
            <a:pPr>
              <a:defRPr/>
            </a:pPr>
            <a:r>
              <a:rPr lang="en-US" sz="3600" b="1" dirty="0" smtClean="0">
                <a:effectLst>
                  <a:outerShdw blurRad="38100" dist="38100" dir="2700000" algn="tl">
                    <a:srgbClr val="000000">
                      <a:alpha val="43137"/>
                    </a:srgbClr>
                  </a:outerShdw>
                </a:effectLst>
                <a:latin typeface="Arial" pitchFamily="34" charset="0"/>
              </a:rPr>
              <a:t>Fundamental Questions in </a:t>
            </a:r>
            <a:br>
              <a:rPr lang="en-US" sz="3600" b="1" dirty="0" smtClean="0">
                <a:effectLst>
                  <a:outerShdw blurRad="38100" dist="38100" dir="2700000" algn="tl">
                    <a:srgbClr val="000000">
                      <a:alpha val="43137"/>
                    </a:srgbClr>
                  </a:outerShdw>
                </a:effectLst>
                <a:latin typeface="Arial" pitchFamily="34" charset="0"/>
              </a:rPr>
            </a:br>
            <a:r>
              <a:rPr lang="en-US" sz="3600" b="1" dirty="0" smtClean="0">
                <a:effectLst>
                  <a:outerShdw blurRad="38100" dist="38100" dir="2700000" algn="tl">
                    <a:srgbClr val="000000">
                      <a:alpha val="43137"/>
                    </a:srgbClr>
                  </a:outerShdw>
                </a:effectLst>
                <a:latin typeface="Arial" pitchFamily="34" charset="0"/>
              </a:rPr>
              <a:t>Developing Curriculum</a:t>
            </a:r>
          </a:p>
        </p:txBody>
      </p:sp>
      <p:pic>
        <p:nvPicPr>
          <p:cNvPr id="4103" name="Picture 7" descr="E:\SXC\Question mar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1323608"/>
            <a:ext cx="4271160" cy="4268079"/>
          </a:xfrm>
          <a:prstGeom prst="rect">
            <a:avLst/>
          </a:prstGeom>
          <a:noFill/>
          <a:extLst>
            <a:ext uri="{909E8E84-426E-40DD-AFC4-6F175D3DCCD1}">
              <a14:hiddenFill xmlns:a14="http://schemas.microsoft.com/office/drawing/2010/main">
                <a:solidFill>
                  <a:srgbClr val="FFFFFF"/>
                </a:solidFill>
              </a14:hiddenFill>
            </a:ext>
          </a:extLst>
        </p:spPr>
      </p:pic>
      <p:sp>
        <p:nvSpPr>
          <p:cNvPr id="109571" name="Rectangle 3"/>
          <p:cNvSpPr>
            <a:spLocks noGrp="1" noChangeArrowheads="1"/>
          </p:cNvSpPr>
          <p:nvPr>
            <p:ph idx="1"/>
          </p:nvPr>
        </p:nvSpPr>
        <p:spPr>
          <a:xfrm>
            <a:off x="755576" y="404664"/>
            <a:ext cx="7543800" cy="2095128"/>
          </a:xfrm>
        </p:spPr>
        <p:txBody>
          <a:bodyPr lIns="92075" tIns="46038" rIns="92075" bIns="46038">
            <a:normAutofit/>
          </a:bodyPr>
          <a:lstStyle/>
          <a:p>
            <a:pPr>
              <a:buSzPct val="90000"/>
              <a:buNone/>
              <a:defRPr/>
            </a:pPr>
            <a:r>
              <a:rPr lang="en-US" sz="3200" dirty="0" smtClean="0">
                <a:latin typeface="Arial" pitchFamily="34" charset="0"/>
              </a:rPr>
              <a:t>How can these educational experiences be effectively organized?</a:t>
            </a: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09571">
                                            <p:txEl>
                                              <p:pRg st="0" end="0"/>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build="p" bldLvl="5"/>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755576" y="4581128"/>
            <a:ext cx="6781800" cy="1600200"/>
          </a:xfrm>
        </p:spPr>
        <p:txBody>
          <a:bodyPr lIns="92075" tIns="46038" rIns="92075" bIns="46038" anchor="ctr"/>
          <a:lstStyle/>
          <a:p>
            <a:pPr>
              <a:defRPr/>
            </a:pPr>
            <a:r>
              <a:rPr lang="en-US" sz="4000" b="1" dirty="0" smtClean="0">
                <a:effectLst>
                  <a:outerShdw blurRad="38100" dist="38100" dir="2700000" algn="tl">
                    <a:srgbClr val="000000">
                      <a:alpha val="43137"/>
                    </a:srgbClr>
                  </a:outerShdw>
                </a:effectLst>
                <a:latin typeface="Arial" pitchFamily="34" charset="0"/>
              </a:rPr>
              <a:t>Fundamental Questions in </a:t>
            </a:r>
            <a:br>
              <a:rPr lang="en-US" sz="4000" b="1" dirty="0" smtClean="0">
                <a:effectLst>
                  <a:outerShdw blurRad="38100" dist="38100" dir="2700000" algn="tl">
                    <a:srgbClr val="000000">
                      <a:alpha val="43137"/>
                    </a:srgbClr>
                  </a:outerShdw>
                </a:effectLst>
                <a:latin typeface="Arial" pitchFamily="34" charset="0"/>
              </a:rPr>
            </a:br>
            <a:r>
              <a:rPr lang="en-US" sz="4000" b="1" dirty="0" smtClean="0">
                <a:effectLst>
                  <a:outerShdw blurRad="38100" dist="38100" dir="2700000" algn="tl">
                    <a:srgbClr val="000000">
                      <a:alpha val="43137"/>
                    </a:srgbClr>
                  </a:outerShdw>
                </a:effectLst>
                <a:latin typeface="Arial" pitchFamily="34" charset="0"/>
              </a:rPr>
              <a:t>Developing Curriculum</a:t>
            </a:r>
          </a:p>
        </p:txBody>
      </p:sp>
      <p:sp>
        <p:nvSpPr>
          <p:cNvPr id="110596" name="Rectangle 4"/>
          <p:cNvSpPr>
            <a:spLocks noGrp="1" noChangeArrowheads="1"/>
          </p:cNvSpPr>
          <p:nvPr>
            <p:ph idx="1"/>
          </p:nvPr>
        </p:nvSpPr>
        <p:spPr>
          <a:xfrm>
            <a:off x="755576" y="332656"/>
            <a:ext cx="7543800" cy="1728192"/>
          </a:xfrm>
        </p:spPr>
        <p:txBody>
          <a:bodyPr lIns="92075" tIns="46038" rIns="92075" bIns="46038">
            <a:normAutofit lnSpcReduction="10000"/>
          </a:bodyPr>
          <a:lstStyle/>
          <a:p>
            <a:pPr>
              <a:buSzPct val="90000"/>
              <a:buNone/>
              <a:defRPr/>
            </a:pPr>
            <a:r>
              <a:rPr lang="en-US" sz="3600" b="1" dirty="0" smtClean="0">
                <a:latin typeface="Arial" pitchFamily="34" charset="0"/>
              </a:rPr>
              <a:t>How can we determine whether and to what extent these purposes are being attained?</a:t>
            </a:r>
          </a:p>
        </p:txBody>
      </p:sp>
      <p:pic>
        <p:nvPicPr>
          <p:cNvPr id="10242" name="Picture 2" descr="E:\SXC\worksho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3" y="1988840"/>
            <a:ext cx="7477125" cy="28003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6">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110596">
                                            <p:txEl>
                                              <p:pRg st="0" end="0"/>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6" grpId="0" build="p" bldLvl="5"/>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4864" indent="0" fontAlgn="auto">
              <a:spcAft>
                <a:spcPts val="0"/>
              </a:spcAft>
              <a:defRPr/>
            </a:pPr>
            <a:r>
              <a:rPr lang="en-CA" dirty="0" smtClean="0">
                <a:solidFill>
                  <a:schemeClr val="tx2">
                    <a:tint val="100000"/>
                    <a:shade val="90000"/>
                    <a:satMod val="250000"/>
                    <a:alpha val="100000"/>
                  </a:schemeClr>
                </a:solidFill>
              </a:rPr>
              <a:t>Your Curriculum Plan	</a:t>
            </a:r>
            <a:endParaRPr lang="en-CA" dirty="0">
              <a:solidFill>
                <a:schemeClr val="tx2">
                  <a:tint val="100000"/>
                  <a:shade val="90000"/>
                  <a:satMod val="250000"/>
                  <a:alpha val="100000"/>
                </a:schemeClr>
              </a:solidFill>
            </a:endParaRPr>
          </a:p>
        </p:txBody>
      </p:sp>
      <p:sp>
        <p:nvSpPr>
          <p:cNvPr id="24579" name="Content Placeholder 2"/>
          <p:cNvSpPr>
            <a:spLocks noGrp="1"/>
          </p:cNvSpPr>
          <p:nvPr>
            <p:ph idx="1"/>
          </p:nvPr>
        </p:nvSpPr>
        <p:spPr>
          <a:xfrm>
            <a:off x="755576" y="-315416"/>
            <a:ext cx="7543800" cy="2383160"/>
          </a:xfrm>
        </p:spPr>
        <p:txBody>
          <a:bodyPr/>
          <a:lstStyle/>
          <a:p>
            <a:pPr>
              <a:buFont typeface="Wingdings" pitchFamily="2" charset="2"/>
              <a:buNone/>
            </a:pPr>
            <a:r>
              <a:rPr lang="en-CA" dirty="0" smtClean="0"/>
              <a:t>Identify your area of interest/topic/subject or level</a:t>
            </a:r>
          </a:p>
        </p:txBody>
      </p:sp>
      <p:pic>
        <p:nvPicPr>
          <p:cNvPr id="11266" name="Picture 2" descr="E:\SXC\think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404663"/>
            <a:ext cx="4789065" cy="48835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4579">
                                            <p:txEl>
                                              <p:pRg st="0" end="0"/>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bldLvl="5"/>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4864" indent="0" fontAlgn="auto">
              <a:spcAft>
                <a:spcPts val="0"/>
              </a:spcAft>
              <a:defRPr/>
            </a:pPr>
            <a:r>
              <a:rPr lang="en-CA" dirty="0" smtClean="0">
                <a:solidFill>
                  <a:schemeClr val="tx2">
                    <a:tint val="100000"/>
                    <a:shade val="90000"/>
                    <a:satMod val="250000"/>
                    <a:alpha val="100000"/>
                  </a:schemeClr>
                </a:solidFill>
              </a:rPr>
              <a:t>Guiding Questions	</a:t>
            </a:r>
            <a:endParaRPr lang="en-CA" dirty="0">
              <a:solidFill>
                <a:schemeClr val="tx2">
                  <a:tint val="100000"/>
                  <a:shade val="90000"/>
                  <a:satMod val="250000"/>
                  <a:alpha val="100000"/>
                </a:schemeClr>
              </a:solidFill>
            </a:endParaRPr>
          </a:p>
        </p:txBody>
      </p:sp>
      <p:sp>
        <p:nvSpPr>
          <p:cNvPr id="25603" name="Content Placeholder 2"/>
          <p:cNvSpPr>
            <a:spLocks noGrp="1"/>
          </p:cNvSpPr>
          <p:nvPr>
            <p:ph idx="1"/>
          </p:nvPr>
        </p:nvSpPr>
        <p:spPr>
          <a:xfrm>
            <a:off x="755576" y="548680"/>
            <a:ext cx="7543800" cy="3231232"/>
          </a:xfrm>
        </p:spPr>
        <p:txBody>
          <a:bodyPr>
            <a:normAutofit/>
          </a:bodyPr>
          <a:lstStyle/>
          <a:p>
            <a:pPr marL="514350" indent="-514350">
              <a:buFont typeface="Rockwell" pitchFamily="18" charset="0"/>
              <a:buAutoNum type="arabicPeriod"/>
            </a:pPr>
            <a:r>
              <a:rPr lang="en-CA" sz="3200" dirty="0" smtClean="0"/>
              <a:t>What content and processes are included in EDU705?</a:t>
            </a:r>
          </a:p>
          <a:p>
            <a:pPr marL="514350" indent="-514350">
              <a:buFont typeface="Rockwell" pitchFamily="18" charset="0"/>
              <a:buAutoNum type="arabicPeriod"/>
            </a:pPr>
            <a:r>
              <a:rPr lang="en-CA" sz="3200" dirty="0" smtClean="0"/>
              <a:t>How does your learning journey affect your approach to curriculum?</a:t>
            </a:r>
          </a:p>
          <a:p>
            <a:pPr marL="514350" indent="-514350">
              <a:buFont typeface="Rockwell" pitchFamily="18" charset="0"/>
              <a:buAutoNum type="arabicPeriod"/>
            </a:pPr>
            <a:r>
              <a:rPr lang="en-CA" sz="3200" dirty="0" smtClean="0"/>
              <a:t>Why is it important to define “curriculum”?</a:t>
            </a:r>
          </a:p>
        </p:txBody>
      </p:sp>
      <p:pic>
        <p:nvPicPr>
          <p:cNvPr id="4" name="Picture 7" descr="E:\SXC\Question mar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3501008"/>
            <a:ext cx="2757900" cy="27559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4864" indent="0" fontAlgn="auto">
              <a:spcAft>
                <a:spcPts val="0"/>
              </a:spcAft>
              <a:defRPr/>
            </a:pPr>
            <a:r>
              <a:rPr lang="en-CA" dirty="0" smtClean="0">
                <a:solidFill>
                  <a:schemeClr val="tx2">
                    <a:tint val="100000"/>
                    <a:shade val="90000"/>
                    <a:satMod val="250000"/>
                    <a:alpha val="100000"/>
                  </a:schemeClr>
                </a:solidFill>
              </a:rPr>
              <a:t>Guiding Questions</a:t>
            </a:r>
            <a:endParaRPr lang="en-CA" dirty="0">
              <a:solidFill>
                <a:schemeClr val="tx2">
                  <a:tint val="100000"/>
                  <a:shade val="90000"/>
                  <a:satMod val="250000"/>
                  <a:alpha val="100000"/>
                </a:schemeClr>
              </a:solidFill>
            </a:endParaRPr>
          </a:p>
        </p:txBody>
      </p:sp>
      <p:sp>
        <p:nvSpPr>
          <p:cNvPr id="28675" name="Content Placeholder 2"/>
          <p:cNvSpPr>
            <a:spLocks noGrp="1"/>
          </p:cNvSpPr>
          <p:nvPr>
            <p:ph idx="1"/>
          </p:nvPr>
        </p:nvSpPr>
        <p:spPr>
          <a:xfrm>
            <a:off x="683568" y="404664"/>
            <a:ext cx="7543800" cy="2880320"/>
          </a:xfrm>
        </p:spPr>
        <p:txBody>
          <a:bodyPr>
            <a:normAutofit/>
          </a:bodyPr>
          <a:lstStyle/>
          <a:p>
            <a:r>
              <a:rPr lang="en-CA" sz="3200" dirty="0" smtClean="0"/>
              <a:t>How has the purpose of education changed over the years?</a:t>
            </a:r>
          </a:p>
          <a:p>
            <a:r>
              <a:rPr lang="en-CA" sz="3200" dirty="0" smtClean="0"/>
              <a:t>What influences curriculum decisions?</a:t>
            </a:r>
          </a:p>
          <a:p>
            <a:r>
              <a:rPr lang="en-CA" sz="3200" dirty="0" smtClean="0"/>
              <a:t>How have our societal values and government policies impacted curriculum?</a:t>
            </a:r>
          </a:p>
        </p:txBody>
      </p:sp>
      <p:pic>
        <p:nvPicPr>
          <p:cNvPr id="5" name="Picture 7" descr="E:\SXC\Question mark.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0192" y="3356992"/>
            <a:ext cx="3101028" cy="309879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Rot="1" noChangeArrowheads="1"/>
          </p:cNvSpPr>
          <p:nvPr>
            <p:ph type="title"/>
          </p:nvPr>
        </p:nvSpPr>
        <p:spPr/>
        <p:txBody>
          <a:bodyPr/>
          <a:lstStyle/>
          <a:p>
            <a:pPr marL="54864" indent="0" fontAlgn="auto">
              <a:spcAft>
                <a:spcPts val="0"/>
              </a:spcAft>
              <a:defRPr/>
            </a:pPr>
            <a:r>
              <a:rPr lang="en-CA" dirty="0" smtClean="0">
                <a:solidFill>
                  <a:schemeClr val="tx2">
                    <a:tint val="100000"/>
                    <a:shade val="90000"/>
                    <a:satMod val="250000"/>
                    <a:alpha val="100000"/>
                  </a:schemeClr>
                </a:solidFill>
              </a:rPr>
              <a:t>Influential Individuals</a:t>
            </a:r>
          </a:p>
        </p:txBody>
      </p:sp>
      <p:sp>
        <p:nvSpPr>
          <p:cNvPr id="29699" name="Rectangle 3"/>
          <p:cNvSpPr>
            <a:spLocks noGrp="1" noRot="1" noChangeArrowheads="1"/>
          </p:cNvSpPr>
          <p:nvPr>
            <p:ph idx="1"/>
          </p:nvPr>
        </p:nvSpPr>
        <p:spPr>
          <a:xfrm>
            <a:off x="782656" y="116632"/>
            <a:ext cx="7543800" cy="2736304"/>
          </a:xfrm>
        </p:spPr>
        <p:txBody>
          <a:bodyPr/>
          <a:lstStyle/>
          <a:p>
            <a:r>
              <a:rPr lang="en-US" sz="2800" b="1" dirty="0" smtClean="0">
                <a:solidFill>
                  <a:schemeClr val="accent1"/>
                </a:solidFill>
                <a:effectLst>
                  <a:outerShdw blurRad="38100" dist="38100" dir="2700000" algn="tl">
                    <a:srgbClr val="000000">
                      <a:alpha val="43137"/>
                    </a:srgbClr>
                  </a:outerShdw>
                </a:effectLst>
              </a:rPr>
              <a:t>John Dewey ~ 1916</a:t>
            </a:r>
          </a:p>
          <a:p>
            <a:pPr lvl="1"/>
            <a:r>
              <a:rPr lang="en-US" dirty="0" smtClean="0"/>
              <a:t>Curriculum generated out of social situation and founded on capacities of the learner and demands of the environment.</a:t>
            </a:r>
          </a:p>
          <a:p>
            <a:pPr lvl="1"/>
            <a:r>
              <a:rPr lang="en-US" dirty="0" smtClean="0"/>
              <a:t>Based on the learner's experiences rather than the traditional organized disciplines.</a:t>
            </a:r>
          </a:p>
        </p:txBody>
      </p:sp>
      <p:pic>
        <p:nvPicPr>
          <p:cNvPr id="5" name="Picture 4" descr="John Dewey.jpg"/>
          <p:cNvPicPr>
            <a:picLocks noChangeAspect="1"/>
          </p:cNvPicPr>
          <p:nvPr/>
        </p:nvPicPr>
        <p:blipFill>
          <a:blip r:embed="rId3" cstate="print"/>
          <a:stretch>
            <a:fillRect/>
          </a:stretch>
        </p:blipFill>
        <p:spPr>
          <a:xfrm>
            <a:off x="3563888" y="2500868"/>
            <a:ext cx="1822500" cy="2430000"/>
          </a:xfrm>
          <a:prstGeom prst="rect">
            <a:avLst/>
          </a:prstGeom>
        </p:spPr>
      </p:pic>
      <p:pic>
        <p:nvPicPr>
          <p:cNvPr id="7" name="Picture 6" descr="John Dewey Cartoon.png"/>
          <p:cNvPicPr>
            <a:picLocks noChangeAspect="1"/>
          </p:cNvPicPr>
          <p:nvPr/>
        </p:nvPicPr>
        <p:blipFill>
          <a:blip r:embed="rId4" cstate="print"/>
          <a:stretch>
            <a:fillRect/>
          </a:stretch>
        </p:blipFill>
        <p:spPr>
          <a:xfrm>
            <a:off x="6000759" y="2528258"/>
            <a:ext cx="2234559" cy="2428868"/>
          </a:xfrm>
          <a:prstGeom prst="rect">
            <a:avLst/>
          </a:prstGeom>
        </p:spPr>
      </p:pic>
      <p:pic>
        <p:nvPicPr>
          <p:cNvPr id="8" name="Picture 7" descr="Dewey_web.jpg"/>
          <p:cNvPicPr>
            <a:picLocks noChangeAspect="1"/>
          </p:cNvPicPr>
          <p:nvPr/>
        </p:nvPicPr>
        <p:blipFill>
          <a:blip r:embed="rId5" cstate="print"/>
          <a:stretch>
            <a:fillRect/>
          </a:stretch>
        </p:blipFill>
        <p:spPr>
          <a:xfrm>
            <a:off x="755576" y="2492896"/>
            <a:ext cx="2125364" cy="2430000"/>
          </a:xfrm>
          <a:prstGeom prst="rect">
            <a:avLst/>
          </a:prstGeom>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9699">
                                            <p:txEl>
                                              <p:pRg st="0" end="0"/>
                                            </p:txEl>
                                          </p:spTgt>
                                        </p:tgtEl>
                                        <p:attrNameLst>
                                          <p:attrName>ppt_c</p:attrName>
                                        </p:attrNameLst>
                                      </p:cBhvr>
                                      <p:to>
                                        <a:schemeClr val="folHlink"/>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29699">
                                            <p:txEl>
                                              <p:pRg st="1" end="1"/>
                                            </p:txEl>
                                          </p:spTgt>
                                        </p:tgtEl>
                                        <p:attrNameLst>
                                          <p:attrName>ppt_c</p:attrName>
                                        </p:attrNameLst>
                                      </p:cBhvr>
                                      <p:to>
                                        <a:schemeClr val="folHlink"/>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9">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29699">
                                            <p:txEl>
                                              <p:pRg st="2" end="2"/>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bldLvl="5"/>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fontScale="90000"/>
          </a:bodyPr>
          <a:lstStyle/>
          <a:p>
            <a:pPr marL="54864" indent="0" fontAlgn="auto">
              <a:spcAft>
                <a:spcPts val="0"/>
              </a:spcAft>
              <a:defRPr/>
            </a:pPr>
            <a:r>
              <a:rPr lang="en-US" b="1" dirty="0">
                <a:solidFill>
                  <a:schemeClr val="tx2">
                    <a:tint val="100000"/>
                    <a:shade val="90000"/>
                    <a:satMod val="250000"/>
                    <a:alpha val="100000"/>
                  </a:schemeClr>
                </a:solidFill>
                <a:effectLst>
                  <a:outerShdw blurRad="38100" dist="38100" dir="2700000" algn="tl">
                    <a:srgbClr val="000000">
                      <a:alpha val="43137"/>
                    </a:srgbClr>
                  </a:outerShdw>
                </a:effectLst>
              </a:rPr>
              <a:t>Cooperative Learning is:</a:t>
            </a:r>
          </a:p>
        </p:txBody>
      </p:sp>
      <p:sp>
        <p:nvSpPr>
          <p:cNvPr id="18435" name="Rectangle 3"/>
          <p:cNvSpPr>
            <a:spLocks noGrp="1" noChangeArrowheads="1"/>
          </p:cNvSpPr>
          <p:nvPr>
            <p:ph idx="1"/>
          </p:nvPr>
        </p:nvSpPr>
        <p:spPr/>
        <p:txBody>
          <a:bodyPr/>
          <a:lstStyle/>
          <a:p>
            <a:pPr>
              <a:buFont typeface="Wingdings" pitchFamily="2" charset="2"/>
              <a:buChar char="q"/>
            </a:pPr>
            <a:r>
              <a:rPr lang="en-US" dirty="0" smtClean="0"/>
              <a:t>A structured form of small group problem solving that incorporates</a:t>
            </a:r>
          </a:p>
          <a:p>
            <a:pPr lvl="1"/>
            <a:r>
              <a:rPr lang="en-US" dirty="0" smtClean="0"/>
              <a:t> the use of heterogeneous teams, </a:t>
            </a:r>
          </a:p>
          <a:p>
            <a:pPr lvl="1"/>
            <a:r>
              <a:rPr lang="en-US" dirty="0" smtClean="0"/>
              <a:t>maintains individual accountability,</a:t>
            </a:r>
          </a:p>
          <a:p>
            <a:pPr lvl="1"/>
            <a:r>
              <a:rPr lang="en-US" dirty="0" smtClean="0"/>
              <a:t>promotes positive interdependence, </a:t>
            </a:r>
          </a:p>
          <a:p>
            <a:pPr lvl="1"/>
            <a:r>
              <a:rPr lang="en-US" dirty="0" smtClean="0"/>
              <a:t>instills group processing, and </a:t>
            </a:r>
          </a:p>
          <a:p>
            <a:pPr lvl="1"/>
            <a:r>
              <a:rPr lang="en-US" dirty="0" smtClean="0"/>
              <a:t>sharpens social skills</a:t>
            </a:r>
          </a:p>
          <a:p>
            <a:endParaRPr lang="en-US" dirty="0" smtClean="0"/>
          </a:p>
        </p:txBody>
      </p:sp>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a:xfrm>
            <a:off x="428625" y="0"/>
            <a:ext cx="8291513" cy="2428875"/>
          </a:xfrm>
        </p:spPr>
        <p:txBody>
          <a:bodyPr/>
          <a:lstStyle/>
          <a:p>
            <a:pPr marL="54864" indent="0" fontAlgn="auto">
              <a:spcAft>
                <a:spcPts val="0"/>
              </a:spcAft>
              <a:defRPr/>
            </a:pPr>
            <a:r>
              <a:rPr lang="en-US" b="1" dirty="0" smtClean="0">
                <a:solidFill>
                  <a:schemeClr val="tx2">
                    <a:tint val="100000"/>
                    <a:shade val="90000"/>
                    <a:satMod val="250000"/>
                    <a:alpha val="100000"/>
                  </a:schemeClr>
                </a:solidFill>
                <a:effectLst>
                  <a:outerShdw blurRad="38100" dist="38100" dir="2700000" algn="tl">
                    <a:srgbClr val="000000">
                      <a:alpha val="43137"/>
                    </a:srgbClr>
                  </a:outerShdw>
                </a:effectLst>
              </a:rPr>
              <a:t>John Dewey and Experiential Education</a:t>
            </a:r>
          </a:p>
        </p:txBody>
      </p:sp>
      <p:sp>
        <p:nvSpPr>
          <p:cNvPr id="30723" name="Rectangle 3"/>
          <p:cNvSpPr>
            <a:spLocks noGrp="1" noRot="1" noChangeArrowheads="1"/>
          </p:cNvSpPr>
          <p:nvPr>
            <p:ph idx="1"/>
          </p:nvPr>
        </p:nvSpPr>
        <p:spPr>
          <a:xfrm>
            <a:off x="827584" y="1814851"/>
            <a:ext cx="8007350" cy="3027362"/>
          </a:xfrm>
        </p:spPr>
        <p:txBody>
          <a:bodyPr/>
          <a:lstStyle/>
          <a:p>
            <a:r>
              <a:rPr lang="en-US" dirty="0" smtClean="0"/>
              <a:t>Role of education - to encourage, promote and guide an active learning process.</a:t>
            </a:r>
          </a:p>
          <a:p>
            <a:r>
              <a:rPr lang="en-US" dirty="0" smtClean="0"/>
              <a:t>Person-centred learning.</a:t>
            </a:r>
            <a:endParaRPr lang="en-CA" dirty="0" smtClean="0"/>
          </a:p>
        </p:txBody>
      </p:sp>
      <p:pic>
        <p:nvPicPr>
          <p:cNvPr id="13314" name="Picture 2" descr="E:\SXC\Ronald McDonald.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21375" y="3576638"/>
            <a:ext cx="2743200" cy="2508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rrowheads="1"/>
          </p:cNvSpPr>
          <p:nvPr>
            <p:ph type="title"/>
          </p:nvPr>
        </p:nvSpPr>
        <p:spPr>
          <a:xfrm>
            <a:off x="1691680" y="4572000"/>
            <a:ext cx="6781800" cy="1600200"/>
          </a:xfrm>
        </p:spPr>
        <p:txBody>
          <a:bodyPr/>
          <a:lstStyle/>
          <a:p>
            <a:pPr marL="54864" indent="0" algn="r" fontAlgn="auto">
              <a:spcAft>
                <a:spcPts val="0"/>
              </a:spcAft>
              <a:defRPr/>
            </a:pPr>
            <a:r>
              <a:rPr lang="en-US" dirty="0" smtClean="0">
                <a:solidFill>
                  <a:schemeClr val="tx2">
                    <a:tint val="100000"/>
                    <a:shade val="90000"/>
                    <a:satMod val="250000"/>
                    <a:alpha val="100000"/>
                  </a:schemeClr>
                </a:solidFill>
              </a:rPr>
              <a:t>Dewey</a:t>
            </a:r>
          </a:p>
        </p:txBody>
      </p:sp>
      <p:sp>
        <p:nvSpPr>
          <p:cNvPr id="31747" name="Rectangle 3"/>
          <p:cNvSpPr>
            <a:spLocks noGrp="1" noRot="1" noChangeArrowheads="1"/>
          </p:cNvSpPr>
          <p:nvPr>
            <p:ph idx="1"/>
          </p:nvPr>
        </p:nvSpPr>
        <p:spPr>
          <a:xfrm>
            <a:off x="827584" y="404664"/>
            <a:ext cx="7543800" cy="3528392"/>
          </a:xfrm>
        </p:spPr>
        <p:txBody>
          <a:bodyPr/>
          <a:lstStyle/>
          <a:p>
            <a:r>
              <a:rPr lang="en-US" dirty="0" smtClean="0"/>
              <a:t>Based on:  </a:t>
            </a:r>
          </a:p>
          <a:p>
            <a:pPr lvl="1"/>
            <a:r>
              <a:rPr lang="en-US" b="1" dirty="0" smtClean="0">
                <a:solidFill>
                  <a:schemeClr val="tx2"/>
                </a:solidFill>
              </a:rPr>
              <a:t>Continuity</a:t>
            </a:r>
            <a:r>
              <a:rPr lang="en-US" b="1" dirty="0" smtClean="0">
                <a:solidFill>
                  <a:srgbClr val="957DB3"/>
                </a:solidFill>
              </a:rPr>
              <a:t>:</a:t>
            </a:r>
            <a:r>
              <a:rPr lang="en-US" dirty="0" smtClean="0"/>
              <a:t>  humans are sensitive to experience, every experience influences future experiences.</a:t>
            </a:r>
          </a:p>
          <a:p>
            <a:pPr lvl="1"/>
            <a:r>
              <a:rPr lang="en-US" b="1" dirty="0" smtClean="0">
                <a:solidFill>
                  <a:schemeClr val="tx2"/>
                </a:solidFill>
              </a:rPr>
              <a:t>Interaction:</a:t>
            </a:r>
            <a:r>
              <a:rPr lang="en-US" dirty="0" smtClean="0"/>
              <a:t>  past experiences interact with the present situation to create one’s present experience</a:t>
            </a:r>
            <a:endParaRPr lang="en-CA" dirty="0" smtClean="0"/>
          </a:p>
        </p:txBody>
      </p:sp>
      <p:pic>
        <p:nvPicPr>
          <p:cNvPr id="14338" name="Picture 2" descr="E:\SXC\dewe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3717032"/>
            <a:ext cx="2119312" cy="2432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8" name="Rectangle 4"/>
          <p:cNvSpPr>
            <a:spLocks noGrp="1" noRot="1" noChangeArrowheads="1"/>
          </p:cNvSpPr>
          <p:nvPr>
            <p:ph type="title"/>
          </p:nvPr>
        </p:nvSpPr>
        <p:spPr/>
        <p:txBody>
          <a:bodyPr/>
          <a:lstStyle/>
          <a:p>
            <a:pPr marL="54864" indent="0" fontAlgn="auto">
              <a:spcAft>
                <a:spcPts val="0"/>
              </a:spcAft>
              <a:defRPr/>
            </a:pPr>
            <a:r>
              <a:rPr lang="en-US" dirty="0" smtClean="0">
                <a:solidFill>
                  <a:schemeClr val="tx2">
                    <a:tint val="100000"/>
                    <a:shade val="90000"/>
                    <a:satMod val="250000"/>
                    <a:alpha val="100000"/>
                  </a:schemeClr>
                </a:solidFill>
              </a:rPr>
              <a:t>Ralph Tyler</a:t>
            </a:r>
            <a:endParaRPr lang="en-CA" dirty="0" smtClean="0">
              <a:solidFill>
                <a:schemeClr val="tx2">
                  <a:tint val="100000"/>
                  <a:shade val="90000"/>
                  <a:satMod val="250000"/>
                  <a:alpha val="100000"/>
                </a:schemeClr>
              </a:solidFill>
            </a:endParaRPr>
          </a:p>
        </p:txBody>
      </p:sp>
      <p:sp>
        <p:nvSpPr>
          <p:cNvPr id="32771" name="Rectangle 5"/>
          <p:cNvSpPr>
            <a:spLocks noGrp="1" noRot="1" noChangeArrowheads="1"/>
          </p:cNvSpPr>
          <p:nvPr>
            <p:ph idx="1"/>
          </p:nvPr>
        </p:nvSpPr>
        <p:spPr>
          <a:xfrm>
            <a:off x="755576" y="332656"/>
            <a:ext cx="7543800" cy="3886200"/>
          </a:xfrm>
        </p:spPr>
        <p:txBody>
          <a:bodyPr/>
          <a:lstStyle/>
          <a:p>
            <a:pPr>
              <a:lnSpc>
                <a:spcPct val="90000"/>
              </a:lnSpc>
            </a:pPr>
            <a:r>
              <a:rPr lang="en-CA" dirty="0" smtClean="0"/>
              <a:t>1902–1994</a:t>
            </a:r>
          </a:p>
          <a:p>
            <a:pPr>
              <a:lnSpc>
                <a:spcPct val="90000"/>
              </a:lnSpc>
            </a:pPr>
            <a:r>
              <a:rPr lang="en-US" dirty="0" smtClean="0"/>
              <a:t>Curriculum must address four essentials:</a:t>
            </a:r>
          </a:p>
          <a:p>
            <a:pPr lvl="1">
              <a:lnSpc>
                <a:spcPct val="90000"/>
              </a:lnSpc>
            </a:pPr>
            <a:r>
              <a:rPr lang="en-US" dirty="0" smtClean="0"/>
              <a:t>What is the purpose or aims of education?</a:t>
            </a:r>
          </a:p>
          <a:p>
            <a:pPr lvl="1">
              <a:lnSpc>
                <a:spcPct val="90000"/>
              </a:lnSpc>
            </a:pPr>
            <a:r>
              <a:rPr lang="en-US" dirty="0" smtClean="0"/>
              <a:t>What are the learning experiences designed to achieve these aims?</a:t>
            </a:r>
          </a:p>
          <a:p>
            <a:pPr lvl="1">
              <a:lnSpc>
                <a:spcPct val="90000"/>
              </a:lnSpc>
            </a:pPr>
            <a:r>
              <a:rPr lang="en-US" dirty="0" smtClean="0"/>
              <a:t>How can these learning experiences be organized?</a:t>
            </a:r>
          </a:p>
          <a:p>
            <a:pPr lvl="1">
              <a:lnSpc>
                <a:spcPct val="90000"/>
              </a:lnSpc>
            </a:pPr>
            <a:r>
              <a:rPr lang="en-US" dirty="0" smtClean="0"/>
              <a:t>How will we know these aims have been achieved?</a:t>
            </a:r>
          </a:p>
        </p:txBody>
      </p:sp>
      <p:pic>
        <p:nvPicPr>
          <p:cNvPr id="15362" name="Picture 2" descr="E:\SXC\tyle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5053" y="3930351"/>
            <a:ext cx="1421363" cy="21629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4864" indent="0" fontAlgn="auto">
              <a:spcAft>
                <a:spcPts val="0"/>
              </a:spcAft>
              <a:defRPr/>
            </a:pPr>
            <a:r>
              <a:rPr lang="en-CA" dirty="0" smtClean="0">
                <a:solidFill>
                  <a:schemeClr val="tx2">
                    <a:tint val="100000"/>
                    <a:shade val="90000"/>
                    <a:satMod val="250000"/>
                    <a:alpha val="100000"/>
                  </a:schemeClr>
                </a:solidFill>
              </a:rPr>
              <a:t>Malcolm Knowles</a:t>
            </a:r>
            <a:endParaRPr lang="en-CA" dirty="0">
              <a:solidFill>
                <a:schemeClr val="tx2">
                  <a:tint val="100000"/>
                  <a:shade val="90000"/>
                  <a:satMod val="250000"/>
                  <a:alpha val="100000"/>
                </a:schemeClr>
              </a:solidFill>
            </a:endParaRPr>
          </a:p>
        </p:txBody>
      </p:sp>
      <p:sp>
        <p:nvSpPr>
          <p:cNvPr id="33795" name="Content Placeholder 2"/>
          <p:cNvSpPr>
            <a:spLocks noGrp="1"/>
          </p:cNvSpPr>
          <p:nvPr>
            <p:ph idx="1"/>
          </p:nvPr>
        </p:nvSpPr>
        <p:spPr>
          <a:xfrm>
            <a:off x="898946" y="-315416"/>
            <a:ext cx="7543800" cy="3886200"/>
          </a:xfrm>
        </p:spPr>
        <p:txBody>
          <a:bodyPr/>
          <a:lstStyle/>
          <a:p>
            <a:r>
              <a:rPr lang="en-CA" dirty="0" smtClean="0"/>
              <a:t>Reorienting adult educators from 'educating people' to 'helping them learn‘</a:t>
            </a:r>
          </a:p>
          <a:p>
            <a:r>
              <a:rPr lang="en-CA" dirty="0" smtClean="0"/>
              <a:t>Recognized impact of life experience</a:t>
            </a:r>
          </a:p>
          <a:p>
            <a:r>
              <a:rPr lang="en-CA" b="1" dirty="0" smtClean="0">
                <a:solidFill>
                  <a:schemeClr val="accent1"/>
                </a:solidFill>
              </a:rPr>
              <a:t>Pedagogy</a:t>
            </a:r>
            <a:r>
              <a:rPr lang="en-CA" dirty="0" smtClean="0"/>
              <a:t>  vs. </a:t>
            </a:r>
            <a:r>
              <a:rPr lang="en-CA" b="1" dirty="0" smtClean="0">
                <a:solidFill>
                  <a:schemeClr val="accent1"/>
                </a:solidFill>
              </a:rPr>
              <a:t>andragogy</a:t>
            </a:r>
          </a:p>
        </p:txBody>
      </p:sp>
      <p:pic>
        <p:nvPicPr>
          <p:cNvPr id="33796" name="Picture 2"/>
          <p:cNvPicPr>
            <a:picLocks noChangeAspect="1" noChangeArrowheads="1"/>
          </p:cNvPicPr>
          <p:nvPr/>
        </p:nvPicPr>
        <p:blipFill>
          <a:blip r:embed="rId3" cstate="print"/>
          <a:srcRect/>
          <a:stretch>
            <a:fillRect/>
          </a:stretch>
        </p:blipFill>
        <p:spPr bwMode="auto">
          <a:xfrm>
            <a:off x="6228184" y="3140968"/>
            <a:ext cx="2214562" cy="2914650"/>
          </a:xfrm>
          <a:prstGeom prst="rect">
            <a:avLst/>
          </a:prstGeom>
          <a:noFill/>
          <a:ln w="12700" cap="sq">
            <a:noFill/>
            <a:miter lim="800000"/>
            <a:headEnd type="none" w="sm" len="sm"/>
            <a:tailEnd type="none" w="sm" len="sm"/>
          </a:ln>
        </p:spPr>
      </p:pic>
    </p:spTree>
  </p:cSld>
  <p:clrMapOvr>
    <a:masterClrMapping/>
  </p:clrMapOvr>
  <p:transition spd="med">
    <p:wipe dir="r"/>
  </p:transition>
  <p:timing>
    <p:tnLst>
      <p:par>
        <p:cTn id="1" dur="indefinite" restart="never" nodeType="tmRoot"/>
      </p:par>
    </p:tnLst>
    <p:bldLst>
      <p:bldP spid="33795" grpId="0" build="p" bldLvl="5"/>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Andragogy</a:t>
            </a:r>
            <a:endParaRPr lang="en-CA" dirty="0"/>
          </a:p>
        </p:txBody>
      </p:sp>
      <p:sp>
        <p:nvSpPr>
          <p:cNvPr id="3" name="Content Placeholder 2"/>
          <p:cNvSpPr>
            <a:spLocks noGrp="1"/>
          </p:cNvSpPr>
          <p:nvPr>
            <p:ph idx="1"/>
          </p:nvPr>
        </p:nvSpPr>
        <p:spPr/>
        <p:txBody>
          <a:bodyPr>
            <a:normAutofit fontScale="92500" lnSpcReduction="10000"/>
          </a:bodyPr>
          <a:lstStyle/>
          <a:p>
            <a:r>
              <a:rPr lang="en-CA" b="1" dirty="0" smtClean="0"/>
              <a:t>Andragogy</a:t>
            </a:r>
            <a:r>
              <a:rPr lang="en-CA" dirty="0" smtClean="0"/>
              <a:t> consists of learning strategies focused on adults. It is often interpreted as the process of engaging adult learners with the structure of learning experience. </a:t>
            </a:r>
          </a:p>
          <a:p>
            <a:r>
              <a:rPr lang="en-CA" dirty="0" smtClean="0"/>
              <a:t>Originally used by </a:t>
            </a:r>
            <a:r>
              <a:rPr lang="en-CA" dirty="0" smtClean="0">
                <a:hlinkClick r:id="rId3" tooltip="Alexander Kapp"/>
              </a:rPr>
              <a:t>Alexander Kapp</a:t>
            </a:r>
            <a:r>
              <a:rPr lang="en-CA" dirty="0" smtClean="0"/>
              <a:t> (a German educator) in 1833, andragogy was developed into a theory of </a:t>
            </a:r>
            <a:r>
              <a:rPr lang="en-CA" dirty="0" smtClean="0">
                <a:hlinkClick r:id="rId4" tooltip="Adult education"/>
              </a:rPr>
              <a:t>adult education</a:t>
            </a:r>
            <a:r>
              <a:rPr lang="en-CA" dirty="0" smtClean="0"/>
              <a:t> by the American educator </a:t>
            </a:r>
            <a:r>
              <a:rPr lang="en-CA" dirty="0" smtClean="0">
                <a:hlinkClick r:id="rId5" tooltip="Malcolm Knowles"/>
              </a:rPr>
              <a:t>Malcolm Knowles</a:t>
            </a:r>
            <a:r>
              <a:rPr lang="en-CA" dirty="0" smtClean="0"/>
              <a:t>.</a:t>
            </a:r>
          </a:p>
          <a:p>
            <a:r>
              <a:rPr lang="en-CA" dirty="0" smtClean="0"/>
              <a:t>Knowles asserted that andragogy (Greek: "man-leading") should be distinguished from the more commonly used </a:t>
            </a:r>
            <a:r>
              <a:rPr lang="en-CA" i="1" dirty="0" smtClean="0">
                <a:hlinkClick r:id="rId6" tooltip="Pedagogy"/>
              </a:rPr>
              <a:t>pedagogy</a:t>
            </a:r>
            <a:r>
              <a:rPr lang="en-CA" dirty="0" smtClean="0"/>
              <a:t> (Greek: "child-leading").</a:t>
            </a:r>
          </a:p>
          <a:p>
            <a:r>
              <a:rPr lang="en-CA" dirty="0" smtClean="0"/>
              <a:t>Knowles' theory can be stated with six assumptions related to motivation of adult learning.</a:t>
            </a:r>
          </a:p>
          <a:p>
            <a:endParaRPr lang="en-CA" dirty="0"/>
          </a:p>
        </p:txBody>
      </p:sp>
    </p:spTree>
  </p:cSld>
  <p:clrMapOvr>
    <a:masterClrMapping/>
  </p:clrMapOvr>
  <p:transition spd="med">
    <p:wipe dir="r"/>
  </p:transition>
  <p:timing>
    <p:tnLst>
      <p:par>
        <p:cTn id="1" dur="indefinite" restart="never" nodeType="tmRoot"/>
      </p:par>
    </p:tnLst>
    <p:bldLst>
      <p:bldP spid="3" grpId="0" build="p" bldLvl="5"/>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Andragogy</a:t>
            </a:r>
            <a:endParaRPr lang="en-CA" dirty="0"/>
          </a:p>
        </p:txBody>
      </p:sp>
      <p:sp>
        <p:nvSpPr>
          <p:cNvPr id="3" name="Content Placeholder 2"/>
          <p:cNvSpPr>
            <a:spLocks noGrp="1"/>
          </p:cNvSpPr>
          <p:nvPr>
            <p:ph idx="1"/>
          </p:nvPr>
        </p:nvSpPr>
        <p:spPr/>
        <p:txBody>
          <a:bodyPr>
            <a:noAutofit/>
          </a:bodyPr>
          <a:lstStyle/>
          <a:p>
            <a:r>
              <a:rPr lang="en-CA" sz="1800" dirty="0" smtClean="0"/>
              <a:t> Adults need to know the reason for learning something (Need to Know)</a:t>
            </a:r>
          </a:p>
          <a:p>
            <a:r>
              <a:rPr lang="en-CA" sz="1800" dirty="0" smtClean="0"/>
              <a:t>Experience (including error) provides the basis for learning activities (Foundation).</a:t>
            </a:r>
          </a:p>
          <a:p>
            <a:r>
              <a:rPr lang="en-CA" sz="1800" dirty="0" smtClean="0"/>
              <a:t>Adults need to be responsible for their decisions on education; involvement in the planning and evaluation of their instruction (Self-concept).</a:t>
            </a:r>
          </a:p>
          <a:p>
            <a:r>
              <a:rPr lang="en-CA" sz="1800" dirty="0" smtClean="0"/>
              <a:t>Adults are most interested in learning subjects having immediate relevance to their work and/or personal lives (Readiness).</a:t>
            </a:r>
          </a:p>
          <a:p>
            <a:r>
              <a:rPr lang="en-CA" sz="1800" dirty="0" smtClean="0"/>
              <a:t>Adult learning is problem-centered rather than content-oriented (Orientation).</a:t>
            </a:r>
          </a:p>
          <a:p>
            <a:r>
              <a:rPr lang="en-CA" sz="1800" dirty="0" smtClean="0"/>
              <a:t>Adults respond better to internal versus external motivators (Motivation).</a:t>
            </a:r>
          </a:p>
          <a:p>
            <a:r>
              <a:rPr lang="en-CA" sz="1800" dirty="0" smtClean="0"/>
              <a:t>The term has been used by some to allow discussion of contrast between self-directed and 'taught' education.</a:t>
            </a:r>
          </a:p>
          <a:p>
            <a:endParaRPr lang="en-CA" sz="1800" dirty="0"/>
          </a:p>
        </p:txBody>
      </p:sp>
    </p:spTree>
  </p:cSld>
  <p:clrMapOvr>
    <a:masterClrMapping/>
  </p:clrMapOvr>
  <p:transition spd="med">
    <p:wipe dir="r"/>
  </p:transition>
  <p:timing>
    <p:tnLst>
      <p:par>
        <p:cTn id="1" dur="indefinite" restart="never" nodeType="tmRoot"/>
      </p:par>
    </p:tnLst>
    <p:bldLst>
      <p:bldP spid="3" grpId="0" build="p" bldLvl="5"/>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rrowheads="1"/>
          </p:cNvSpPr>
          <p:nvPr>
            <p:ph type="title"/>
          </p:nvPr>
        </p:nvSpPr>
        <p:spPr/>
        <p:txBody>
          <a:bodyPr/>
          <a:lstStyle/>
          <a:p>
            <a:pPr marL="54864" indent="0" fontAlgn="auto">
              <a:spcAft>
                <a:spcPts val="0"/>
              </a:spcAft>
              <a:defRPr/>
            </a:pPr>
            <a:r>
              <a:rPr lang="en-US" dirty="0" smtClean="0">
                <a:solidFill>
                  <a:schemeClr val="tx2">
                    <a:tint val="100000"/>
                    <a:shade val="90000"/>
                    <a:satMod val="250000"/>
                    <a:alpha val="100000"/>
                  </a:schemeClr>
                </a:solidFill>
              </a:rPr>
              <a:t>Other impacts </a:t>
            </a:r>
          </a:p>
        </p:txBody>
      </p:sp>
      <p:sp>
        <p:nvSpPr>
          <p:cNvPr id="34819" name="Rectangle 3"/>
          <p:cNvSpPr>
            <a:spLocks noGrp="1" noRot="1" noChangeArrowheads="1"/>
          </p:cNvSpPr>
          <p:nvPr>
            <p:ph idx="1"/>
          </p:nvPr>
        </p:nvSpPr>
        <p:spPr/>
        <p:txBody>
          <a:bodyPr/>
          <a:lstStyle/>
          <a:p>
            <a:r>
              <a:rPr lang="en-US" dirty="0" smtClean="0"/>
              <a:t>Kaufman and English (needs assessment) 1979</a:t>
            </a:r>
          </a:p>
          <a:p>
            <a:r>
              <a:rPr lang="en-US" dirty="0" smtClean="0"/>
              <a:t>Wittich and Schuller (technology) 1979</a:t>
            </a:r>
          </a:p>
          <a:p>
            <a:r>
              <a:rPr lang="en-US" dirty="0" smtClean="0"/>
              <a:t>Popham and Baker (instructional activities) 1970</a:t>
            </a:r>
          </a:p>
          <a:p>
            <a:r>
              <a:rPr lang="en-US" dirty="0" smtClean="0"/>
              <a:t>Keller (1978) on motivation</a:t>
            </a:r>
          </a:p>
          <a:p>
            <a:r>
              <a:rPr lang="en-US" dirty="0" smtClean="0"/>
              <a:t>Kemp (1985)</a:t>
            </a:r>
            <a:endParaRPr lang="en-CA" dirty="0" smtClean="0"/>
          </a:p>
          <a:p>
            <a:pPr>
              <a:buFont typeface="Wingdings" pitchFamily="2" charset="2"/>
              <a:buNone/>
            </a:pPr>
            <a:endParaRPr lang="en-CA" dirty="0" smtClean="0"/>
          </a:p>
        </p:txBody>
      </p:sp>
    </p:spTree>
  </p:cSld>
  <p:clrMapOvr>
    <a:masterClrMapping/>
  </p:clrMapOvr>
  <p:transition spd="med">
    <p:wipe dir="r"/>
  </p:transition>
  <p:timing>
    <p:tnLst>
      <p:par>
        <p:cTn id="1" dur="indefinite" restart="never" nodeType="tmRoot"/>
      </p:par>
    </p:tnLst>
    <p:bldLst>
      <p:bldP spid="34819" grpId="0" build="p" bldLvl="5"/>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6" name="Rectangle 2"/>
          <p:cNvSpPr>
            <a:spLocks noGrp="1" noRot="1" noChangeArrowheads="1"/>
          </p:cNvSpPr>
          <p:nvPr>
            <p:ph type="title"/>
          </p:nvPr>
        </p:nvSpPr>
        <p:spPr/>
        <p:txBody>
          <a:bodyPr/>
          <a:lstStyle/>
          <a:p>
            <a:pPr marL="54864" indent="0" fontAlgn="auto">
              <a:spcAft>
                <a:spcPts val="0"/>
              </a:spcAft>
              <a:defRPr/>
            </a:pPr>
            <a:r>
              <a:rPr lang="en-US" dirty="0" smtClean="0">
                <a:solidFill>
                  <a:schemeClr val="tx2">
                    <a:tint val="100000"/>
                    <a:shade val="90000"/>
                    <a:satMod val="250000"/>
                    <a:alpha val="100000"/>
                  </a:schemeClr>
                </a:solidFill>
              </a:rPr>
              <a:t>Standardization</a:t>
            </a:r>
            <a:endParaRPr lang="en-CA" dirty="0" smtClean="0">
              <a:solidFill>
                <a:schemeClr val="tx2">
                  <a:tint val="100000"/>
                  <a:shade val="90000"/>
                  <a:satMod val="250000"/>
                  <a:alpha val="100000"/>
                </a:schemeClr>
              </a:solidFill>
            </a:endParaRPr>
          </a:p>
        </p:txBody>
      </p:sp>
      <p:sp>
        <p:nvSpPr>
          <p:cNvPr id="35843" name="Rectangle 3"/>
          <p:cNvSpPr>
            <a:spLocks noGrp="1" noRot="1" noChangeArrowheads="1"/>
          </p:cNvSpPr>
          <p:nvPr>
            <p:ph idx="1"/>
          </p:nvPr>
        </p:nvSpPr>
        <p:spPr/>
        <p:txBody>
          <a:bodyPr/>
          <a:lstStyle/>
          <a:p>
            <a:r>
              <a:rPr lang="en-US" dirty="0" smtClean="0"/>
              <a:t>Vision 2000 – focused at college level education in Ontario</a:t>
            </a:r>
          </a:p>
          <a:p>
            <a:r>
              <a:rPr lang="en-US" dirty="0" smtClean="0"/>
              <a:t>Balancing college curriculum – general education, generic skills and specific vocational skills</a:t>
            </a:r>
          </a:p>
          <a:p>
            <a:pPr lvl="1"/>
            <a:r>
              <a:rPr lang="en-US" dirty="0" smtClean="0"/>
              <a:t>set of intentions in the classroom</a:t>
            </a:r>
          </a:p>
          <a:p>
            <a:pPr lvl="1"/>
            <a:r>
              <a:rPr lang="en-US" dirty="0" smtClean="0"/>
              <a:t>product or set of outcomes</a:t>
            </a:r>
          </a:p>
          <a:p>
            <a:pPr lvl="1"/>
            <a:r>
              <a:rPr lang="en-US" dirty="0" smtClean="0"/>
              <a:t>process or set of experiences</a:t>
            </a:r>
          </a:p>
        </p:txBody>
      </p:sp>
    </p:spTree>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54864" indent="0" fontAlgn="auto">
              <a:spcAft>
                <a:spcPts val="0"/>
              </a:spcAft>
              <a:defRPr/>
            </a:pPr>
            <a:r>
              <a:rPr lang="en-CA" dirty="0" smtClean="0"/>
              <a:t>Philosophies and their impact on Curriculum </a:t>
            </a:r>
            <a:endParaRPr lang="en-CA" dirty="0"/>
          </a:p>
        </p:txBody>
      </p:sp>
    </p:spTree>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8" name="Rectangle 4"/>
          <p:cNvSpPr>
            <a:spLocks noGrp="1" noRot="1" noChangeArrowheads="1"/>
          </p:cNvSpPr>
          <p:nvPr>
            <p:ph type="title"/>
          </p:nvPr>
        </p:nvSpPr>
        <p:spPr/>
        <p:txBody>
          <a:bodyPr/>
          <a:lstStyle/>
          <a:p>
            <a:pPr marL="54864" indent="0" fontAlgn="auto">
              <a:spcAft>
                <a:spcPts val="0"/>
              </a:spcAft>
              <a:defRPr/>
            </a:pPr>
            <a:r>
              <a:rPr lang="en-US" dirty="0" smtClean="0">
                <a:solidFill>
                  <a:schemeClr val="tx2">
                    <a:tint val="100000"/>
                    <a:shade val="90000"/>
                    <a:satMod val="250000"/>
                    <a:alpha val="100000"/>
                  </a:schemeClr>
                </a:solidFill>
              </a:rPr>
              <a:t>Traditional approach</a:t>
            </a:r>
            <a:endParaRPr lang="en-CA" dirty="0" smtClean="0">
              <a:solidFill>
                <a:schemeClr val="tx2">
                  <a:tint val="100000"/>
                  <a:shade val="90000"/>
                  <a:satMod val="250000"/>
                  <a:alpha val="100000"/>
                </a:schemeClr>
              </a:solidFill>
            </a:endParaRPr>
          </a:p>
        </p:txBody>
      </p:sp>
      <p:sp>
        <p:nvSpPr>
          <p:cNvPr id="37891" name="Rectangle 5"/>
          <p:cNvSpPr>
            <a:spLocks noGrp="1" noRot="1" noChangeArrowheads="1"/>
          </p:cNvSpPr>
          <p:nvPr>
            <p:ph idx="1"/>
          </p:nvPr>
        </p:nvSpPr>
        <p:spPr/>
        <p:txBody>
          <a:bodyPr/>
          <a:lstStyle/>
          <a:p>
            <a:r>
              <a:rPr lang="en-US" dirty="0" smtClean="0"/>
              <a:t>Following the structure of knowledge in a discipline</a:t>
            </a:r>
          </a:p>
          <a:p>
            <a:r>
              <a:rPr lang="en-US" dirty="0" smtClean="0"/>
              <a:t>Programs divided into units and topics around important concepts</a:t>
            </a:r>
          </a:p>
          <a:p>
            <a:r>
              <a:rPr lang="en-US" dirty="0" smtClean="0"/>
              <a:t>Structure exists within the subject matter, rather than learner needs or interests </a:t>
            </a:r>
            <a:endParaRPr lang="en-CA" dirty="0" smtClean="0"/>
          </a:p>
        </p:txBody>
      </p:sp>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8" name="Rectangle 2"/>
          <p:cNvSpPr>
            <a:spLocks noGrp="1" noRot="1" noChangeArrowheads="1"/>
          </p:cNvSpPr>
          <p:nvPr>
            <p:ph type="title"/>
          </p:nvPr>
        </p:nvSpPr>
        <p:spPr/>
        <p:txBody>
          <a:bodyPr>
            <a:normAutofit fontScale="90000"/>
          </a:bodyPr>
          <a:lstStyle/>
          <a:p>
            <a:pPr eaLnBrk="1" hangingPunct="1">
              <a:defRPr/>
            </a:pPr>
            <a:r>
              <a:rPr lang="en-US" b="1" dirty="0" smtClean="0">
                <a:effectLst>
                  <a:outerShdw blurRad="38100" dist="38100" dir="2700000" algn="tl">
                    <a:srgbClr val="000000">
                      <a:alpha val="43137"/>
                    </a:srgbClr>
                  </a:outerShdw>
                </a:effectLst>
              </a:rPr>
              <a:t>Theories Impacting Design</a:t>
            </a:r>
          </a:p>
        </p:txBody>
      </p:sp>
      <p:sp>
        <p:nvSpPr>
          <p:cNvPr id="45059" name="Rectangle 3"/>
          <p:cNvSpPr>
            <a:spLocks noGrp="1" noRot="1" noChangeArrowheads="1"/>
          </p:cNvSpPr>
          <p:nvPr>
            <p:ph idx="1"/>
          </p:nvPr>
        </p:nvSpPr>
        <p:spPr/>
        <p:txBody>
          <a:bodyPr/>
          <a:lstStyle/>
          <a:p>
            <a:pPr eaLnBrk="1" hangingPunct="1">
              <a:defRPr/>
            </a:pPr>
            <a:r>
              <a:rPr lang="en-US" dirty="0" smtClean="0"/>
              <a:t>Philosophical foundations – belief systems</a:t>
            </a:r>
          </a:p>
          <a:p>
            <a:pPr eaLnBrk="1" hangingPunct="1">
              <a:defRPr/>
            </a:pPr>
            <a:r>
              <a:rPr lang="en-US" dirty="0" smtClean="0"/>
              <a:t>Psychological foundations – how we think</a:t>
            </a:r>
          </a:p>
          <a:p>
            <a:pPr eaLnBrk="1" hangingPunct="1">
              <a:defRPr/>
            </a:pPr>
            <a:r>
              <a:rPr lang="en-US" dirty="0" smtClean="0"/>
              <a:t>Sociological/economic foundations – norms of society</a:t>
            </a:r>
          </a:p>
          <a:p>
            <a:pPr eaLnBrk="1" hangingPunct="1">
              <a:defRPr/>
            </a:pPr>
            <a:endParaRPr lang="en-US" dirty="0" smtClean="0"/>
          </a:p>
        </p:txBody>
      </p:sp>
    </p:spTree>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6" name="Rectangle 6"/>
          <p:cNvSpPr>
            <a:spLocks noGrp="1" noRot="1" noChangeArrowheads="1"/>
          </p:cNvSpPr>
          <p:nvPr>
            <p:ph type="title"/>
          </p:nvPr>
        </p:nvSpPr>
        <p:spPr/>
        <p:txBody>
          <a:bodyPr/>
          <a:lstStyle/>
          <a:p>
            <a:pPr marL="54864" indent="0" fontAlgn="auto">
              <a:spcAft>
                <a:spcPts val="0"/>
              </a:spcAft>
              <a:defRPr/>
            </a:pPr>
            <a:r>
              <a:rPr lang="en-US" dirty="0" smtClean="0">
                <a:solidFill>
                  <a:schemeClr val="tx2">
                    <a:tint val="100000"/>
                    <a:shade val="90000"/>
                    <a:satMod val="250000"/>
                    <a:alpha val="100000"/>
                  </a:schemeClr>
                </a:solidFill>
              </a:rPr>
              <a:t>Cognitive Approach</a:t>
            </a:r>
            <a:endParaRPr lang="en-CA" dirty="0" smtClean="0">
              <a:solidFill>
                <a:schemeClr val="tx2">
                  <a:tint val="100000"/>
                  <a:shade val="90000"/>
                  <a:satMod val="250000"/>
                  <a:alpha val="100000"/>
                </a:schemeClr>
              </a:solidFill>
            </a:endParaRPr>
          </a:p>
        </p:txBody>
      </p:sp>
      <p:sp>
        <p:nvSpPr>
          <p:cNvPr id="38915" name="Rectangle 7"/>
          <p:cNvSpPr>
            <a:spLocks noGrp="1" noRot="1" noChangeArrowheads="1"/>
          </p:cNvSpPr>
          <p:nvPr>
            <p:ph idx="1"/>
          </p:nvPr>
        </p:nvSpPr>
        <p:spPr/>
        <p:txBody>
          <a:bodyPr>
            <a:normAutofit/>
          </a:bodyPr>
          <a:lstStyle/>
          <a:p>
            <a:r>
              <a:rPr lang="en-US" dirty="0" smtClean="0"/>
              <a:t>C</a:t>
            </a:r>
            <a:r>
              <a:rPr lang="en-US" sz="2800" dirty="0" smtClean="0"/>
              <a:t>urriculum focused on cognitive development</a:t>
            </a:r>
            <a:endParaRPr lang="en-CA" sz="2800" dirty="0" smtClean="0"/>
          </a:p>
          <a:p>
            <a:r>
              <a:rPr lang="en-US" dirty="0" smtClean="0"/>
              <a:t>V</a:t>
            </a:r>
            <a:r>
              <a:rPr lang="en-US" sz="2800" dirty="0" smtClean="0"/>
              <a:t>iew that the major function is to develop the mind, help students learn how to learn and provide them with opportunities to strengthen their intellectual faculties</a:t>
            </a:r>
          </a:p>
          <a:p>
            <a:r>
              <a:rPr lang="en-US" dirty="0" smtClean="0"/>
              <a:t>A</a:t>
            </a:r>
            <a:r>
              <a:rPr lang="en-US" sz="2800" dirty="0" smtClean="0"/>
              <a:t>cquiring conceptual structures and thinking processes in a particular discipline</a:t>
            </a:r>
          </a:p>
          <a:p>
            <a:r>
              <a:rPr lang="en-US" dirty="0" smtClean="0"/>
              <a:t>K</a:t>
            </a:r>
            <a:r>
              <a:rPr lang="en-US" sz="2800" dirty="0" smtClean="0"/>
              <a:t>nowledge is personally constructed</a:t>
            </a:r>
          </a:p>
        </p:txBody>
      </p:sp>
    </p:spTree>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aulo freire.jpg"/>
          <p:cNvPicPr>
            <a:picLocks noChangeAspect="1"/>
          </p:cNvPicPr>
          <p:nvPr/>
        </p:nvPicPr>
        <p:blipFill>
          <a:blip r:embed="rId3" cstate="print">
            <a:lum bright="-8000"/>
          </a:blip>
          <a:stretch>
            <a:fillRect/>
          </a:stretch>
        </p:blipFill>
        <p:spPr>
          <a:xfrm>
            <a:off x="4644008" y="1412776"/>
            <a:ext cx="3534347" cy="3543672"/>
          </a:xfrm>
          <a:prstGeom prst="rect">
            <a:avLst/>
          </a:prstGeom>
        </p:spPr>
      </p:pic>
      <p:sp>
        <p:nvSpPr>
          <p:cNvPr id="57346" name="Rectangle 2"/>
          <p:cNvSpPr>
            <a:spLocks noGrp="1" noRot="1" noChangeArrowheads="1"/>
          </p:cNvSpPr>
          <p:nvPr>
            <p:ph type="title"/>
          </p:nvPr>
        </p:nvSpPr>
        <p:spPr>
          <a:xfrm>
            <a:off x="762000" y="4572000"/>
            <a:ext cx="7920410" cy="1600200"/>
          </a:xfrm>
        </p:spPr>
        <p:txBody>
          <a:bodyPr>
            <a:normAutofit/>
          </a:bodyPr>
          <a:lstStyle/>
          <a:p>
            <a:pPr marL="54864" indent="0" fontAlgn="auto">
              <a:spcAft>
                <a:spcPts val="0"/>
              </a:spcAft>
              <a:defRPr/>
            </a:pPr>
            <a:r>
              <a:rPr lang="en-US" dirty="0" smtClean="0">
                <a:solidFill>
                  <a:schemeClr val="tx2">
                    <a:tint val="100000"/>
                    <a:shade val="90000"/>
                    <a:satMod val="250000"/>
                    <a:alpha val="100000"/>
                  </a:schemeClr>
                </a:solidFill>
              </a:rPr>
              <a:t>Socially Critical Approach</a:t>
            </a:r>
          </a:p>
        </p:txBody>
      </p:sp>
      <p:sp>
        <p:nvSpPr>
          <p:cNvPr id="39939" name="Rectangle 3"/>
          <p:cNvSpPr>
            <a:spLocks noGrp="1" noRot="1" noChangeArrowheads="1"/>
          </p:cNvSpPr>
          <p:nvPr>
            <p:ph sz="half" idx="2"/>
          </p:nvPr>
        </p:nvSpPr>
        <p:spPr>
          <a:xfrm>
            <a:off x="467544" y="908720"/>
            <a:ext cx="4040188" cy="4641379"/>
          </a:xfrm>
        </p:spPr>
        <p:txBody>
          <a:bodyPr>
            <a:normAutofit/>
          </a:bodyPr>
          <a:lstStyle/>
          <a:p>
            <a:pPr>
              <a:lnSpc>
                <a:spcPct val="90000"/>
              </a:lnSpc>
            </a:pPr>
            <a:r>
              <a:rPr lang="en-US" b="1" dirty="0" smtClean="0"/>
              <a:t>Freire ~ 1970</a:t>
            </a:r>
          </a:p>
          <a:p>
            <a:pPr>
              <a:lnSpc>
                <a:spcPct val="90000"/>
              </a:lnSpc>
            </a:pPr>
            <a:r>
              <a:rPr lang="en-US" dirty="0" smtClean="0"/>
              <a:t>Role of curriculum - to examine society, its institution and its cultural products exposing the covert values that guide the way these work.</a:t>
            </a:r>
          </a:p>
          <a:p>
            <a:pPr>
              <a:lnSpc>
                <a:spcPct val="90000"/>
              </a:lnSpc>
            </a:pPr>
            <a:r>
              <a:rPr lang="en-US" dirty="0" smtClean="0"/>
              <a:t>Seeking to develop a social conscience </a:t>
            </a:r>
          </a:p>
          <a:p>
            <a:pPr>
              <a:lnSpc>
                <a:spcPct val="90000"/>
              </a:lnSpc>
            </a:pPr>
            <a:r>
              <a:rPr lang="en-US" dirty="0" smtClean="0"/>
              <a:t>This approach influential in humanities and social sciences</a:t>
            </a:r>
            <a:endParaRPr lang="en-CA" dirty="0" smtClean="0"/>
          </a:p>
        </p:txBody>
      </p:sp>
    </p:spTree>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rrowheads="1"/>
          </p:cNvSpPr>
          <p:nvPr>
            <p:ph type="title"/>
          </p:nvPr>
        </p:nvSpPr>
        <p:spPr>
          <a:xfrm>
            <a:off x="762000" y="4572000"/>
            <a:ext cx="7626424" cy="1600200"/>
          </a:xfrm>
        </p:spPr>
        <p:txBody>
          <a:bodyPr>
            <a:normAutofit/>
          </a:bodyPr>
          <a:lstStyle/>
          <a:p>
            <a:pPr marL="54864" indent="0" algn="r" fontAlgn="auto">
              <a:spcAft>
                <a:spcPts val="0"/>
              </a:spcAft>
              <a:defRPr/>
            </a:pPr>
            <a:r>
              <a:rPr lang="en-US" sz="4000" dirty="0" smtClean="0">
                <a:solidFill>
                  <a:schemeClr val="tx2">
                    <a:tint val="100000"/>
                    <a:shade val="90000"/>
                    <a:satMod val="250000"/>
                    <a:alpha val="100000"/>
                  </a:schemeClr>
                </a:solidFill>
              </a:rPr>
              <a:t>Curriculum Design </a:t>
            </a:r>
            <a:endParaRPr lang="en-CA" sz="2800" dirty="0" smtClean="0">
              <a:solidFill>
                <a:schemeClr val="tx2">
                  <a:tint val="100000"/>
                  <a:shade val="90000"/>
                  <a:satMod val="250000"/>
                  <a:alpha val="100000"/>
                </a:schemeClr>
              </a:solidFill>
            </a:endParaRPr>
          </a:p>
        </p:txBody>
      </p:sp>
      <p:sp>
        <p:nvSpPr>
          <p:cNvPr id="44035" name="Rectangle 3"/>
          <p:cNvSpPr>
            <a:spLocks noGrp="1" noRot="1" noChangeArrowheads="1"/>
          </p:cNvSpPr>
          <p:nvPr>
            <p:ph idx="1"/>
          </p:nvPr>
        </p:nvSpPr>
        <p:spPr>
          <a:xfrm>
            <a:off x="755576" y="404664"/>
            <a:ext cx="7543800" cy="3886200"/>
          </a:xfrm>
        </p:spPr>
        <p:txBody>
          <a:bodyPr/>
          <a:lstStyle/>
          <a:p>
            <a:r>
              <a:rPr lang="en-US" dirty="0" smtClean="0"/>
              <a:t>Curriculum design is the process of formulating a specific educational platform that defines the beliefs of what should be in the curriculum (Henderson &amp; Hawthorne, 1995)</a:t>
            </a:r>
            <a:endParaRPr lang="en-CA" dirty="0" smtClean="0"/>
          </a:p>
          <a:p>
            <a:endParaRPr lang="en-US" dirty="0" smtClean="0"/>
          </a:p>
        </p:txBody>
      </p:sp>
      <p:pic>
        <p:nvPicPr>
          <p:cNvPr id="1027" name="Picture 3" descr="E:\SXC\monkey.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3645024"/>
            <a:ext cx="2424311" cy="2424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842772"/>
      </p:ext>
    </p:extLst>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4864" indent="0" fontAlgn="auto">
              <a:spcAft>
                <a:spcPts val="0"/>
              </a:spcAft>
              <a:defRPr/>
            </a:pPr>
            <a:r>
              <a:rPr lang="en-CA" dirty="0" smtClean="0">
                <a:solidFill>
                  <a:schemeClr val="tx2">
                    <a:tint val="100000"/>
                    <a:shade val="90000"/>
                    <a:satMod val="250000"/>
                    <a:alpha val="100000"/>
                  </a:schemeClr>
                </a:solidFill>
              </a:rPr>
              <a:t>Continuum</a:t>
            </a:r>
            <a:endParaRPr lang="en-CA" dirty="0">
              <a:solidFill>
                <a:schemeClr val="tx2">
                  <a:tint val="100000"/>
                  <a:shade val="90000"/>
                  <a:satMod val="250000"/>
                  <a:alpha val="100000"/>
                </a:schemeClr>
              </a:solidFill>
            </a:endParaRPr>
          </a:p>
        </p:txBody>
      </p:sp>
      <p:cxnSp>
        <p:nvCxnSpPr>
          <p:cNvPr id="41987" name="Straight Arrow Connector 4"/>
          <p:cNvCxnSpPr>
            <a:cxnSpLocks noChangeShapeType="1"/>
          </p:cNvCxnSpPr>
          <p:nvPr/>
        </p:nvCxnSpPr>
        <p:spPr bwMode="auto">
          <a:xfrm>
            <a:off x="428625" y="3857625"/>
            <a:ext cx="8501063" cy="1588"/>
          </a:xfrm>
          <a:prstGeom prst="straightConnector1">
            <a:avLst/>
          </a:prstGeom>
          <a:noFill/>
          <a:ln w="57150" cap="sq" algn="ctr">
            <a:solidFill>
              <a:schemeClr val="tx1"/>
            </a:solidFill>
            <a:round/>
            <a:headEnd type="arrow" w="sm" len="sm"/>
            <a:tailEnd type="arrow" w="med" len="med"/>
          </a:ln>
        </p:spPr>
      </p:cxnSp>
      <p:sp>
        <p:nvSpPr>
          <p:cNvPr id="41988" name="TextBox 5"/>
          <p:cNvSpPr txBox="1">
            <a:spLocks noChangeArrowheads="1"/>
          </p:cNvSpPr>
          <p:nvPr/>
        </p:nvSpPr>
        <p:spPr bwMode="auto">
          <a:xfrm rot="-2615144">
            <a:off x="587375" y="2563813"/>
            <a:ext cx="2341563" cy="646112"/>
          </a:xfrm>
          <a:prstGeom prst="rect">
            <a:avLst/>
          </a:prstGeom>
          <a:noFill/>
          <a:ln w="9525">
            <a:noFill/>
            <a:miter lim="800000"/>
            <a:headEnd/>
            <a:tailEnd/>
          </a:ln>
        </p:spPr>
        <p:txBody>
          <a:bodyPr>
            <a:spAutoFit/>
          </a:bodyPr>
          <a:lstStyle/>
          <a:p>
            <a:r>
              <a:rPr lang="en-CA" dirty="0"/>
              <a:t>Traditional – discipline based</a:t>
            </a:r>
          </a:p>
        </p:txBody>
      </p:sp>
      <p:sp>
        <p:nvSpPr>
          <p:cNvPr id="41989" name="TextBox 8"/>
          <p:cNvSpPr txBox="1">
            <a:spLocks noChangeArrowheads="1"/>
          </p:cNvSpPr>
          <p:nvPr/>
        </p:nvSpPr>
        <p:spPr bwMode="auto">
          <a:xfrm rot="-2700000">
            <a:off x="1928813" y="2957513"/>
            <a:ext cx="1857375" cy="368300"/>
          </a:xfrm>
          <a:prstGeom prst="rect">
            <a:avLst/>
          </a:prstGeom>
          <a:noFill/>
          <a:ln w="9525">
            <a:noFill/>
            <a:miter lim="800000"/>
            <a:headEnd/>
            <a:tailEnd/>
          </a:ln>
        </p:spPr>
        <p:txBody>
          <a:bodyPr>
            <a:spAutoFit/>
          </a:bodyPr>
          <a:lstStyle/>
          <a:p>
            <a:r>
              <a:rPr lang="en-CA" dirty="0"/>
              <a:t>Systems Based</a:t>
            </a:r>
          </a:p>
        </p:txBody>
      </p:sp>
      <p:sp>
        <p:nvSpPr>
          <p:cNvPr id="41990" name="TextBox 9"/>
          <p:cNvSpPr txBox="1">
            <a:spLocks noChangeArrowheads="1"/>
          </p:cNvSpPr>
          <p:nvPr/>
        </p:nvSpPr>
        <p:spPr bwMode="auto">
          <a:xfrm rot="-2781096">
            <a:off x="3571875" y="2997200"/>
            <a:ext cx="1714500" cy="368300"/>
          </a:xfrm>
          <a:prstGeom prst="rect">
            <a:avLst/>
          </a:prstGeom>
          <a:noFill/>
          <a:ln w="9525">
            <a:noFill/>
            <a:miter lim="800000"/>
            <a:headEnd/>
            <a:tailEnd/>
          </a:ln>
        </p:spPr>
        <p:txBody>
          <a:bodyPr>
            <a:spAutoFit/>
          </a:bodyPr>
          <a:lstStyle/>
          <a:p>
            <a:r>
              <a:rPr lang="en-CA" dirty="0"/>
              <a:t>Cognitive</a:t>
            </a:r>
          </a:p>
        </p:txBody>
      </p:sp>
      <p:sp>
        <p:nvSpPr>
          <p:cNvPr id="41991" name="TextBox 10"/>
          <p:cNvSpPr txBox="1">
            <a:spLocks noChangeArrowheads="1"/>
          </p:cNvSpPr>
          <p:nvPr/>
        </p:nvSpPr>
        <p:spPr bwMode="auto">
          <a:xfrm rot="-2717436">
            <a:off x="5286375" y="2984500"/>
            <a:ext cx="1714500" cy="368300"/>
          </a:xfrm>
          <a:prstGeom prst="rect">
            <a:avLst/>
          </a:prstGeom>
          <a:noFill/>
          <a:ln w="9525">
            <a:noFill/>
            <a:miter lim="800000"/>
            <a:headEnd/>
            <a:tailEnd/>
          </a:ln>
        </p:spPr>
        <p:txBody>
          <a:bodyPr>
            <a:spAutoFit/>
          </a:bodyPr>
          <a:lstStyle/>
          <a:p>
            <a:r>
              <a:rPr lang="en-CA" dirty="0"/>
              <a:t>Experiential</a:t>
            </a:r>
          </a:p>
        </p:txBody>
      </p:sp>
      <p:sp>
        <p:nvSpPr>
          <p:cNvPr id="41992" name="TextBox 11"/>
          <p:cNvSpPr txBox="1">
            <a:spLocks noChangeArrowheads="1"/>
          </p:cNvSpPr>
          <p:nvPr/>
        </p:nvSpPr>
        <p:spPr bwMode="auto">
          <a:xfrm rot="-2833224">
            <a:off x="6786563" y="2911475"/>
            <a:ext cx="1928812" cy="369888"/>
          </a:xfrm>
          <a:prstGeom prst="rect">
            <a:avLst/>
          </a:prstGeom>
          <a:noFill/>
          <a:ln w="9525">
            <a:noFill/>
            <a:miter lim="800000"/>
            <a:headEnd/>
            <a:tailEnd/>
          </a:ln>
        </p:spPr>
        <p:txBody>
          <a:bodyPr>
            <a:spAutoFit/>
          </a:bodyPr>
          <a:lstStyle/>
          <a:p>
            <a:r>
              <a:rPr lang="en-CA" dirty="0"/>
              <a:t>Socially Critical </a:t>
            </a:r>
          </a:p>
        </p:txBody>
      </p:sp>
      <p:sp>
        <p:nvSpPr>
          <p:cNvPr id="41993" name="TextBox 12"/>
          <p:cNvSpPr txBox="1">
            <a:spLocks noChangeArrowheads="1"/>
          </p:cNvSpPr>
          <p:nvPr/>
        </p:nvSpPr>
        <p:spPr bwMode="auto">
          <a:xfrm>
            <a:off x="2214563" y="4143375"/>
            <a:ext cx="5532437" cy="369888"/>
          </a:xfrm>
          <a:prstGeom prst="rect">
            <a:avLst/>
          </a:prstGeom>
          <a:noFill/>
          <a:ln w="9525">
            <a:noFill/>
            <a:miter lim="800000"/>
            <a:headEnd/>
            <a:tailEnd/>
          </a:ln>
        </p:spPr>
        <p:txBody>
          <a:bodyPr wrap="none">
            <a:spAutoFit/>
          </a:bodyPr>
          <a:lstStyle/>
          <a:p>
            <a:r>
              <a:rPr lang="en-CA" dirty="0"/>
              <a:t>Tyler                                          Dewey              Frere</a:t>
            </a:r>
          </a:p>
        </p:txBody>
      </p:sp>
    </p:spTree>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4"/>
          <p:cNvSpPr>
            <a:spLocks noGrp="1" noRot="1" noChangeArrowheads="1"/>
          </p:cNvSpPr>
          <p:nvPr>
            <p:ph type="title"/>
          </p:nvPr>
        </p:nvSpPr>
        <p:spPr/>
        <p:txBody>
          <a:bodyPr/>
          <a:lstStyle/>
          <a:p>
            <a:pPr marL="54864" indent="0" fontAlgn="auto">
              <a:spcAft>
                <a:spcPts val="0"/>
              </a:spcAft>
              <a:defRPr/>
            </a:pPr>
            <a:r>
              <a:rPr lang="en-US" dirty="0" smtClean="0">
                <a:solidFill>
                  <a:schemeClr val="tx2">
                    <a:tint val="100000"/>
                    <a:shade val="90000"/>
                    <a:satMod val="250000"/>
                    <a:alpha val="100000"/>
                  </a:schemeClr>
                </a:solidFill>
              </a:rPr>
              <a:t>Which Approach?</a:t>
            </a:r>
            <a:endParaRPr lang="en-CA" dirty="0" smtClean="0">
              <a:solidFill>
                <a:schemeClr val="tx2">
                  <a:tint val="100000"/>
                  <a:shade val="90000"/>
                  <a:satMod val="250000"/>
                  <a:alpha val="100000"/>
                </a:schemeClr>
              </a:solidFill>
            </a:endParaRPr>
          </a:p>
        </p:txBody>
      </p:sp>
      <p:sp>
        <p:nvSpPr>
          <p:cNvPr id="43011" name="Rectangle 5"/>
          <p:cNvSpPr>
            <a:spLocks noGrp="1" noRot="1" noChangeArrowheads="1"/>
          </p:cNvSpPr>
          <p:nvPr>
            <p:ph idx="1"/>
          </p:nvPr>
        </p:nvSpPr>
        <p:spPr/>
        <p:txBody>
          <a:bodyPr/>
          <a:lstStyle/>
          <a:p>
            <a:pPr>
              <a:lnSpc>
                <a:spcPct val="90000"/>
              </a:lnSpc>
            </a:pPr>
            <a:r>
              <a:rPr lang="en-US" dirty="0" smtClean="0"/>
              <a:t>Each approach represents a different position on:</a:t>
            </a:r>
          </a:p>
          <a:p>
            <a:pPr lvl="1">
              <a:lnSpc>
                <a:spcPct val="90000"/>
              </a:lnSpc>
            </a:pPr>
            <a:r>
              <a:rPr lang="en-US" dirty="0" smtClean="0"/>
              <a:t>the purpose of higher education</a:t>
            </a:r>
          </a:p>
          <a:p>
            <a:pPr lvl="1">
              <a:lnSpc>
                <a:spcPct val="90000"/>
              </a:lnSpc>
            </a:pPr>
            <a:r>
              <a:rPr lang="en-US" dirty="0" smtClean="0"/>
              <a:t>the way education should be carried out</a:t>
            </a:r>
          </a:p>
          <a:p>
            <a:pPr>
              <a:lnSpc>
                <a:spcPct val="90000"/>
              </a:lnSpc>
            </a:pPr>
            <a:r>
              <a:rPr lang="en-US" dirty="0" smtClean="0"/>
              <a:t>Example:  Problem based curricula places a high value on experiential learning along with a cognitive emphasis on the development of intellectual abilities.</a:t>
            </a:r>
            <a:endParaRPr lang="en-CA" dirty="0" smtClean="0"/>
          </a:p>
        </p:txBody>
      </p:sp>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b="1" dirty="0" smtClean="0">
                <a:effectLst>
                  <a:outerShdw blurRad="38100" dist="38100" dir="2700000" algn="tl">
                    <a:srgbClr val="000000">
                      <a:alpha val="43137"/>
                    </a:srgbClr>
                  </a:outerShdw>
                </a:effectLst>
              </a:rPr>
              <a:t>Philosophical, Psychological, Sociological?</a:t>
            </a:r>
            <a:endParaRPr lang="en-CA" sz="2800" b="1" dirty="0">
              <a:effectLst>
                <a:outerShdw blurRad="38100" dist="38100" dir="2700000" algn="tl">
                  <a:srgbClr val="000000">
                    <a:alpha val="43137"/>
                  </a:srgbClr>
                </a:outerShdw>
              </a:effectLst>
            </a:endParaRPr>
          </a:p>
        </p:txBody>
      </p:sp>
      <p:pic>
        <p:nvPicPr>
          <p:cNvPr id="6146" name="Picture 2" descr="E:\SXC\White ou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600010"/>
            <a:ext cx="3561888" cy="2805733"/>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E:\SXC\youre_fat-1229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1343182"/>
            <a:ext cx="2596698" cy="3319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738677"/>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1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800" b="1" dirty="0" smtClean="0">
                <a:effectLst>
                  <a:outerShdw blurRad="38100" dist="38100" dir="2700000" algn="tl">
                    <a:srgbClr val="000000">
                      <a:alpha val="43137"/>
                    </a:srgbClr>
                  </a:outerShdw>
                </a:effectLst>
              </a:rPr>
              <a:t>Philosophical, Psychological, Sociological?</a:t>
            </a:r>
            <a:endParaRPr lang="en-CA" sz="2800" b="1" dirty="0">
              <a:effectLst>
                <a:outerShdw blurRad="38100" dist="38100" dir="2700000" algn="tl">
                  <a:srgbClr val="000000">
                    <a:alpha val="43137"/>
                  </a:srgbClr>
                </a:outerShdw>
              </a:effectLst>
            </a:endParaRPr>
          </a:p>
        </p:txBody>
      </p:sp>
      <p:pic>
        <p:nvPicPr>
          <p:cNvPr id="9219" name="Picture 3" descr="E:\SXC\Girl in pin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7704" y="980728"/>
            <a:ext cx="5256584" cy="3949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558156"/>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p:txBody>
          <a:bodyPr/>
          <a:lstStyle/>
          <a:p>
            <a:pPr marL="54864" indent="0" fontAlgn="auto">
              <a:spcAft>
                <a:spcPts val="0"/>
              </a:spcAft>
              <a:defRPr/>
            </a:pPr>
            <a:r>
              <a:rPr lang="en-US" b="1" dirty="0" smtClean="0">
                <a:solidFill>
                  <a:schemeClr val="tx2">
                    <a:tint val="100000"/>
                    <a:shade val="90000"/>
                    <a:satMod val="250000"/>
                    <a:alpha val="100000"/>
                  </a:schemeClr>
                </a:solidFill>
                <a:effectLst>
                  <a:outerShdw blurRad="38100" dist="38100" dir="2700000" algn="tl">
                    <a:srgbClr val="000000">
                      <a:alpha val="43137"/>
                    </a:srgbClr>
                  </a:outerShdw>
                </a:effectLst>
              </a:rPr>
              <a:t>Curriculum Development</a:t>
            </a:r>
            <a:endParaRPr lang="en-CA" b="1" dirty="0" smtClean="0">
              <a:solidFill>
                <a:schemeClr val="tx2">
                  <a:tint val="100000"/>
                  <a:shade val="90000"/>
                  <a:satMod val="250000"/>
                  <a:alpha val="100000"/>
                </a:schemeClr>
              </a:solidFill>
              <a:effectLst>
                <a:outerShdw blurRad="38100" dist="38100" dir="2700000" algn="tl">
                  <a:srgbClr val="000000">
                    <a:alpha val="43137"/>
                  </a:srgbClr>
                </a:outerShdw>
              </a:effectLst>
            </a:endParaRPr>
          </a:p>
        </p:txBody>
      </p:sp>
      <p:sp>
        <p:nvSpPr>
          <p:cNvPr id="22531" name="Rectangle 3"/>
          <p:cNvSpPr>
            <a:spLocks noGrp="1" noRot="1" noChangeArrowheads="1"/>
          </p:cNvSpPr>
          <p:nvPr>
            <p:ph type="body" sz="half" idx="1"/>
          </p:nvPr>
        </p:nvSpPr>
        <p:spPr>
          <a:xfrm>
            <a:off x="838200" y="1905000"/>
            <a:ext cx="3925888" cy="4191000"/>
          </a:xfrm>
        </p:spPr>
        <p:txBody>
          <a:bodyPr/>
          <a:lstStyle/>
          <a:p>
            <a:r>
              <a:rPr lang="en-US" sz="2800" dirty="0" smtClean="0"/>
              <a:t>Art or Science</a:t>
            </a:r>
          </a:p>
          <a:p>
            <a:r>
              <a:rPr lang="en-US" sz="2800" dirty="0" smtClean="0"/>
              <a:t>Definition</a:t>
            </a:r>
          </a:p>
          <a:p>
            <a:pPr lvl="1"/>
            <a:r>
              <a:rPr lang="en-US" sz="2400" dirty="0" smtClean="0"/>
              <a:t>In your groups develop a definition of “Curriculum”</a:t>
            </a:r>
          </a:p>
          <a:p>
            <a:pPr lvl="1"/>
            <a:r>
              <a:rPr lang="en-US" sz="2400" dirty="0" smtClean="0"/>
              <a:t>10 minutes post on wall (flip chart paper)</a:t>
            </a:r>
          </a:p>
        </p:txBody>
      </p:sp>
      <p:sp>
        <p:nvSpPr>
          <p:cNvPr id="2" name="ClipArt Placeholder 1"/>
          <p:cNvSpPr>
            <a:spLocks noGrp="1"/>
          </p:cNvSpPr>
          <p:nvPr>
            <p:ph type="clipArt" sz="half" idx="2"/>
          </p:nvPr>
        </p:nvSpPr>
        <p:spPr/>
      </p:sp>
      <p:pic>
        <p:nvPicPr>
          <p:cNvPr id="7171" name="Picture 3" descr="E:\SXC\CGS31713.jpg"/>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12000"/>
                    </a14:imgEffect>
                  </a14:imgLayer>
                </a14:imgProps>
              </a:ext>
              <a:ext uri="{28A0092B-C50C-407E-A947-70E740481C1C}">
                <a14:useLocalDpi xmlns:a14="http://schemas.microsoft.com/office/drawing/2010/main" val="0"/>
              </a:ext>
            </a:extLst>
          </a:blip>
          <a:srcRect/>
          <a:stretch>
            <a:fillRect/>
          </a:stretch>
        </p:blipFill>
        <p:spPr bwMode="auto">
          <a:xfrm>
            <a:off x="5004048" y="2204864"/>
            <a:ext cx="3771900" cy="3771900"/>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7" name="Rectangle 5"/>
          <p:cNvSpPr>
            <a:spLocks noGrp="1" noRot="1" noChangeArrowheads="1"/>
          </p:cNvSpPr>
          <p:nvPr>
            <p:ph type="title"/>
          </p:nvPr>
        </p:nvSpPr>
        <p:spPr/>
        <p:txBody>
          <a:bodyPr/>
          <a:lstStyle/>
          <a:p>
            <a:pPr eaLnBrk="1" hangingPunct="1">
              <a:defRPr/>
            </a:pPr>
            <a:r>
              <a:rPr lang="en-US" b="1" dirty="0" smtClean="0">
                <a:effectLst>
                  <a:outerShdw blurRad="38100" dist="38100" dir="2700000" algn="tl">
                    <a:srgbClr val="000000">
                      <a:alpha val="43137"/>
                    </a:srgbClr>
                  </a:outerShdw>
                </a:effectLst>
              </a:rPr>
              <a:t>Cooperative Learning</a:t>
            </a:r>
            <a:endParaRPr lang="en-CA" b="1" dirty="0" smtClean="0">
              <a:effectLst>
                <a:outerShdw blurRad="38100" dist="38100" dir="2700000" algn="tl">
                  <a:srgbClr val="000000">
                    <a:alpha val="43137"/>
                  </a:srgbClr>
                </a:outerShdw>
              </a:effectLst>
            </a:endParaRPr>
          </a:p>
        </p:txBody>
      </p:sp>
      <p:sp>
        <p:nvSpPr>
          <p:cNvPr id="59398" name="Rectangle 6"/>
          <p:cNvSpPr>
            <a:spLocks noGrp="1" noRot="1" noChangeArrowheads="1"/>
          </p:cNvSpPr>
          <p:nvPr>
            <p:ph idx="1"/>
          </p:nvPr>
        </p:nvSpPr>
        <p:spPr/>
        <p:txBody>
          <a:bodyPr/>
          <a:lstStyle/>
          <a:p>
            <a:pPr eaLnBrk="1" hangingPunct="1">
              <a:lnSpc>
                <a:spcPct val="90000"/>
              </a:lnSpc>
              <a:defRPr/>
            </a:pPr>
            <a:r>
              <a:rPr lang="en-US" sz="2800" dirty="0" smtClean="0"/>
              <a:t>In your groups discuss and prepare to present on flip chart at least one of each of the following foundations for curriculum development and how these impact on curriculum planning: </a:t>
            </a:r>
          </a:p>
          <a:p>
            <a:pPr lvl="1" eaLnBrk="1" hangingPunct="1">
              <a:lnSpc>
                <a:spcPct val="90000"/>
              </a:lnSpc>
              <a:defRPr/>
            </a:pPr>
            <a:r>
              <a:rPr lang="en-US" sz="2400" dirty="0" smtClean="0"/>
              <a:t>Psychological</a:t>
            </a:r>
          </a:p>
          <a:p>
            <a:pPr lvl="1" eaLnBrk="1" hangingPunct="1">
              <a:lnSpc>
                <a:spcPct val="90000"/>
              </a:lnSpc>
              <a:defRPr/>
            </a:pPr>
            <a:r>
              <a:rPr lang="en-US" sz="2400" dirty="0" smtClean="0"/>
              <a:t>Sociological </a:t>
            </a:r>
          </a:p>
          <a:p>
            <a:pPr lvl="1" eaLnBrk="1" hangingPunct="1">
              <a:lnSpc>
                <a:spcPct val="90000"/>
              </a:lnSpc>
              <a:defRPr/>
            </a:pPr>
            <a:r>
              <a:rPr lang="en-US" sz="2400" dirty="0" smtClean="0"/>
              <a:t>Philosophical foundations </a:t>
            </a:r>
          </a:p>
          <a:p>
            <a:pPr eaLnBrk="1" hangingPunct="1">
              <a:lnSpc>
                <a:spcPct val="90000"/>
              </a:lnSpc>
              <a:defRPr/>
            </a:pPr>
            <a:endParaRPr lang="en-US" sz="2800" dirty="0" smtClean="0"/>
          </a:p>
        </p:txBody>
      </p:sp>
      <p:pic>
        <p:nvPicPr>
          <p:cNvPr id="5122" name="Picture 2" descr="E:\SXC\Men outline si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0192" y="2636912"/>
            <a:ext cx="2625725" cy="32654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4864" indent="0" fontAlgn="auto">
              <a:spcAft>
                <a:spcPts val="0"/>
              </a:spcAft>
              <a:defRPr/>
            </a:pPr>
            <a:r>
              <a:rPr lang="en-CA" b="1" dirty="0" smtClean="0">
                <a:solidFill>
                  <a:schemeClr val="tx2">
                    <a:tint val="100000"/>
                    <a:shade val="90000"/>
                    <a:satMod val="250000"/>
                    <a:alpha val="100000"/>
                  </a:schemeClr>
                </a:solidFill>
                <a:effectLst>
                  <a:outerShdw blurRad="38100" dist="38100" dir="2700000" algn="tl">
                    <a:srgbClr val="000000">
                      <a:alpha val="43137"/>
                    </a:srgbClr>
                  </a:outerShdw>
                </a:effectLst>
              </a:rPr>
              <a:t>Your Learning Mission</a:t>
            </a:r>
            <a:endParaRPr lang="en-CA" b="1" dirty="0">
              <a:solidFill>
                <a:schemeClr val="tx2">
                  <a:tint val="100000"/>
                  <a:shade val="90000"/>
                  <a:satMod val="250000"/>
                  <a:alpha val="100000"/>
                </a:schemeClr>
              </a:solidFill>
              <a:effectLst>
                <a:outerShdw blurRad="38100" dist="38100" dir="2700000" algn="tl">
                  <a:srgbClr val="000000">
                    <a:alpha val="43137"/>
                  </a:srgbClr>
                </a:outerShdw>
              </a:effectLst>
            </a:endParaRPr>
          </a:p>
        </p:txBody>
      </p:sp>
      <p:sp>
        <p:nvSpPr>
          <p:cNvPr id="21507" name="Content Placeholder 2"/>
          <p:cNvSpPr>
            <a:spLocks noGrp="1"/>
          </p:cNvSpPr>
          <p:nvPr>
            <p:ph idx="1"/>
          </p:nvPr>
        </p:nvSpPr>
        <p:spPr>
          <a:xfrm>
            <a:off x="4135422" y="685800"/>
            <a:ext cx="4170377" cy="3886200"/>
          </a:xfrm>
        </p:spPr>
        <p:txBody>
          <a:bodyPr/>
          <a:lstStyle/>
          <a:p>
            <a:r>
              <a:rPr lang="en-CA" dirty="0" smtClean="0"/>
              <a:t>What are your life/learning influences that you bring to your study of curriculum?</a:t>
            </a:r>
          </a:p>
        </p:txBody>
      </p:sp>
      <p:pic>
        <p:nvPicPr>
          <p:cNvPr id="8194" name="Picture 2" descr="E:\SXC\chimp-thinkin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836712"/>
            <a:ext cx="3397383" cy="26089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21507">
                                            <p:txEl>
                                              <p:pRg st="0" end="0"/>
                                            </p:txEl>
                                          </p:spTgt>
                                        </p:tgtEl>
                                        <p:attrNameLst>
                                          <p:attrName>ppt_c</p:attrName>
                                        </p:attrNameLst>
                                      </p:cBhvr>
                                      <p:to>
                                        <a:schemeClr val="folHlink"/>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bldLvl="5"/>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rrowheads="1"/>
          </p:cNvSpPr>
          <p:nvPr>
            <p:ph type="title"/>
          </p:nvPr>
        </p:nvSpPr>
        <p:spPr/>
        <p:txBody>
          <a:bodyPr>
            <a:normAutofit fontScale="90000"/>
          </a:bodyPr>
          <a:lstStyle/>
          <a:p>
            <a:pPr marL="54864" indent="0" fontAlgn="auto">
              <a:spcAft>
                <a:spcPts val="0"/>
              </a:spcAft>
              <a:defRPr/>
            </a:pPr>
            <a:r>
              <a:rPr lang="en-US" b="1" dirty="0" smtClean="0">
                <a:solidFill>
                  <a:schemeClr val="tx2">
                    <a:tint val="100000"/>
                    <a:shade val="90000"/>
                    <a:satMod val="250000"/>
                    <a:alpha val="100000"/>
                  </a:schemeClr>
                </a:solidFill>
                <a:effectLst>
                  <a:outerShdw blurRad="38100" dist="38100" dir="2700000" algn="tl">
                    <a:srgbClr val="000000">
                      <a:alpha val="43137"/>
                    </a:srgbClr>
                  </a:outerShdw>
                </a:effectLst>
              </a:rPr>
              <a:t>Definition of Curriculum</a:t>
            </a:r>
            <a:endParaRPr lang="en-CA" b="1" dirty="0" smtClean="0">
              <a:solidFill>
                <a:schemeClr val="tx2">
                  <a:tint val="100000"/>
                  <a:shade val="90000"/>
                  <a:satMod val="250000"/>
                  <a:alpha val="100000"/>
                </a:schemeClr>
              </a:solidFill>
              <a:effectLst>
                <a:outerShdw blurRad="38100" dist="38100" dir="2700000" algn="tl">
                  <a:srgbClr val="000000">
                    <a:alpha val="43137"/>
                  </a:srgbClr>
                </a:outerShdw>
              </a:effectLst>
            </a:endParaRPr>
          </a:p>
        </p:txBody>
      </p:sp>
      <p:sp>
        <p:nvSpPr>
          <p:cNvPr id="23555" name="Rectangle 3"/>
          <p:cNvSpPr>
            <a:spLocks noGrp="1" noRot="1" noChangeArrowheads="1"/>
          </p:cNvSpPr>
          <p:nvPr>
            <p:ph idx="1"/>
          </p:nvPr>
        </p:nvSpPr>
        <p:spPr/>
        <p:txBody>
          <a:bodyPr>
            <a:normAutofit/>
          </a:bodyPr>
          <a:lstStyle/>
          <a:p>
            <a:r>
              <a:rPr lang="en-US" sz="3200" dirty="0" smtClean="0"/>
              <a:t>The program of intended learning devised by the planner</a:t>
            </a:r>
          </a:p>
          <a:p>
            <a:r>
              <a:rPr lang="en-US" sz="3200" dirty="0" smtClean="0"/>
              <a:t>Series of structured learning experiences</a:t>
            </a:r>
          </a:p>
          <a:p>
            <a:r>
              <a:rPr lang="en-US" sz="3200" dirty="0" smtClean="0"/>
              <a:t>Subject content and skills that make up an educational program</a:t>
            </a:r>
          </a:p>
          <a:p>
            <a:r>
              <a:rPr lang="en-US" sz="3200" dirty="0" smtClean="0"/>
              <a:t>Emphasis depends on philosophical, psychological and social forces</a:t>
            </a:r>
          </a:p>
        </p:txBody>
      </p:sp>
    </p:spTree>
  </p:cSld>
  <p:clrMapOvr>
    <a:masterClrMapping/>
  </p:clrMapOvr>
  <p:transition spd="med">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onardo Da Vinci">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Leonardo Da Vinci template</Template>
  <TotalTime>8005</TotalTime>
  <Words>2389</Words>
  <Application>Microsoft Office PowerPoint</Application>
  <PresentationFormat>On-screen Show (4:3)</PresentationFormat>
  <Paragraphs>235</Paragraphs>
  <Slides>34</Slides>
  <Notes>34</Notes>
  <HiddenSlides>1</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Leonardo Da Vinci</vt:lpstr>
      <vt:lpstr>Theory and Practice of  Curriculum Development EDU705</vt:lpstr>
      <vt:lpstr>Cooperative Learning is:</vt:lpstr>
      <vt:lpstr>Theories Impacting Design</vt:lpstr>
      <vt:lpstr>Philosophical, Psychological, Sociological?</vt:lpstr>
      <vt:lpstr>Philosophical, Psychological, Sociological?</vt:lpstr>
      <vt:lpstr>Curriculum Development</vt:lpstr>
      <vt:lpstr>Cooperative Learning</vt:lpstr>
      <vt:lpstr>Your Learning Mission</vt:lpstr>
      <vt:lpstr>Definition of Curriculum</vt:lpstr>
      <vt:lpstr>Definition</vt:lpstr>
      <vt:lpstr>PowerPoint Presentation</vt:lpstr>
      <vt:lpstr>Fundamental Questions in  Developing Curriculum </vt:lpstr>
      <vt:lpstr>Fundamental Questions in  Developing Curriculum </vt:lpstr>
      <vt:lpstr>Fundamental Questions in  Developing Curriculum</vt:lpstr>
      <vt:lpstr>Fundamental Questions in  Developing Curriculum</vt:lpstr>
      <vt:lpstr>Your Curriculum Plan </vt:lpstr>
      <vt:lpstr>Guiding Questions </vt:lpstr>
      <vt:lpstr>Guiding Questions</vt:lpstr>
      <vt:lpstr>Influential Individuals</vt:lpstr>
      <vt:lpstr>John Dewey and Experiential Education</vt:lpstr>
      <vt:lpstr>Dewey</vt:lpstr>
      <vt:lpstr>Ralph Tyler</vt:lpstr>
      <vt:lpstr>Malcolm Knowles</vt:lpstr>
      <vt:lpstr>Andragogy</vt:lpstr>
      <vt:lpstr>Andragogy</vt:lpstr>
      <vt:lpstr>Other impacts </vt:lpstr>
      <vt:lpstr>Standardization</vt:lpstr>
      <vt:lpstr>Philosophies and their impact on Curriculum </vt:lpstr>
      <vt:lpstr>Traditional approach</vt:lpstr>
      <vt:lpstr>Cognitive Approach</vt:lpstr>
      <vt:lpstr>Socially Critical Approach</vt:lpstr>
      <vt:lpstr>Curriculum Design </vt:lpstr>
      <vt:lpstr>Continuum</vt:lpstr>
      <vt:lpstr>Which Approach?</vt:lpstr>
    </vt:vector>
  </TitlesOfParts>
  <Company>The Distinctive Edge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Theory &amp; Practice of Curriculum Development – EDU705</dc:title>
  <dc:creator>Wendy Hardman</dc:creator>
  <cp:lastModifiedBy>Joe Mior</cp:lastModifiedBy>
  <cp:revision>94</cp:revision>
  <cp:lastPrinted>2013-04-18T21:04:33Z</cp:lastPrinted>
  <dcterms:created xsi:type="dcterms:W3CDTF">2005-12-29T19:22:28Z</dcterms:created>
  <dcterms:modified xsi:type="dcterms:W3CDTF">2014-04-25T14:06:02Z</dcterms:modified>
</cp:coreProperties>
</file>